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64" r:id="rId3"/>
    <p:sldId id="268" r:id="rId4"/>
    <p:sldId id="275" r:id="rId5"/>
    <p:sldId id="271" r:id="rId6"/>
    <p:sldId id="274" r:id="rId7"/>
    <p:sldId id="296" r:id="rId8"/>
    <p:sldId id="290" r:id="rId9"/>
    <p:sldId id="277" r:id="rId10"/>
    <p:sldId id="278" r:id="rId11"/>
    <p:sldId id="273" r:id="rId12"/>
    <p:sldId id="282" r:id="rId13"/>
    <p:sldId id="283" r:id="rId14"/>
    <p:sldId id="298" r:id="rId15"/>
    <p:sldId id="292" r:id="rId16"/>
    <p:sldId id="285" r:id="rId17"/>
    <p:sldId id="267" r:id="rId18"/>
    <p:sldId id="299" r:id="rId19"/>
    <p:sldId id="300" r:id="rId20"/>
    <p:sldId id="302" r:id="rId21"/>
    <p:sldId id="303" r:id="rId22"/>
    <p:sldId id="304" r:id="rId23"/>
    <p:sldId id="305" r:id="rId24"/>
    <p:sldId id="294" r:id="rId25"/>
    <p:sldId id="295" r:id="rId26"/>
    <p:sldId id="293" r:id="rId27"/>
    <p:sldId id="286" r:id="rId28"/>
    <p:sldId id="287" r:id="rId29"/>
    <p:sldId id="288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CC15E8-77C9-4439-80D8-1E4AC37F6782}">
          <p14:sldIdLst>
            <p14:sldId id="264"/>
          </p14:sldIdLst>
        </p14:section>
        <p14:section name="Introduction" id="{2F650D50-5EB3-4CBE-9468-1744496831A5}">
          <p14:sldIdLst>
            <p14:sldId id="268"/>
            <p14:sldId id="275"/>
            <p14:sldId id="271"/>
            <p14:sldId id="274"/>
            <p14:sldId id="296"/>
            <p14:sldId id="290"/>
            <p14:sldId id="277"/>
            <p14:sldId id="278"/>
            <p14:sldId id="273"/>
            <p14:sldId id="282"/>
            <p14:sldId id="283"/>
            <p14:sldId id="298"/>
            <p14:sldId id="292"/>
            <p14:sldId id="285"/>
            <p14:sldId id="267"/>
            <p14:sldId id="299"/>
            <p14:sldId id="300"/>
            <p14:sldId id="302"/>
            <p14:sldId id="303"/>
            <p14:sldId id="304"/>
            <p14:sldId id="305"/>
            <p14:sldId id="294"/>
            <p14:sldId id="295"/>
            <p14:sldId id="293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7390"/>
    <a:srgbClr val="54700C"/>
    <a:srgbClr val="668013"/>
    <a:srgbClr val="2A5000"/>
    <a:srgbClr val="538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888" y="5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99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C456-0895-4F32-827E-7F79136E0AD6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7586-C2CF-4043-8E60-1518EC7E1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35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099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801" y="209550"/>
            <a:ext cx="2396398" cy="60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5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C456-0895-4F32-827E-7F79136E0AD6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7586-C2CF-4043-8E60-1518EC7E1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72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0" y="4857336"/>
            <a:ext cx="1938531" cy="361950"/>
          </a:xfrm>
          <a:prstGeom prst="rect">
            <a:avLst/>
          </a:prstGeom>
          <a:solidFill>
            <a:srgbClr val="668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510531" y="4857336"/>
            <a:ext cx="1938531" cy="361950"/>
          </a:xfrm>
          <a:prstGeom prst="rect">
            <a:avLst/>
          </a:prstGeom>
          <a:solidFill>
            <a:srgbClr val="547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 userDrawn="1"/>
        </p:nvSpPr>
        <p:spPr>
          <a:xfrm>
            <a:off x="694938" y="4857336"/>
            <a:ext cx="1938531" cy="361950"/>
          </a:xfrm>
          <a:prstGeom prst="rect">
            <a:avLst/>
          </a:prstGeom>
          <a:solidFill>
            <a:srgbClr val="5C73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2633469" y="4857336"/>
            <a:ext cx="1938531" cy="361950"/>
          </a:xfrm>
          <a:prstGeom prst="rect">
            <a:avLst/>
          </a:prstGeom>
          <a:solidFill>
            <a:srgbClr val="2A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44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76200" y="-95250"/>
            <a:ext cx="9296400" cy="3733800"/>
          </a:xfrm>
          <a:prstGeom prst="rect">
            <a:avLst/>
          </a:prstGeom>
          <a:solidFill>
            <a:srgbClr val="5C73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-76200" y="3409950"/>
            <a:ext cx="9296399" cy="1809336"/>
            <a:chOff x="2633469" y="4857336"/>
            <a:chExt cx="5815593" cy="361950"/>
          </a:xfrm>
        </p:grpSpPr>
        <p:sp>
          <p:nvSpPr>
            <p:cNvPr id="7" name="Rectangle 6"/>
            <p:cNvSpPr/>
            <p:nvPr userDrawn="1"/>
          </p:nvSpPr>
          <p:spPr>
            <a:xfrm>
              <a:off x="4572000" y="4857336"/>
              <a:ext cx="1938531" cy="361950"/>
            </a:xfrm>
            <a:prstGeom prst="rect">
              <a:avLst/>
            </a:prstGeom>
            <a:solidFill>
              <a:srgbClr val="668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6510531" y="4857336"/>
              <a:ext cx="1938531" cy="361950"/>
            </a:xfrm>
            <a:prstGeom prst="rect">
              <a:avLst/>
            </a:prstGeom>
            <a:solidFill>
              <a:srgbClr val="5470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633469" y="4857336"/>
              <a:ext cx="1938531" cy="361950"/>
            </a:xfrm>
            <a:prstGeom prst="rect">
              <a:avLst/>
            </a:prstGeom>
            <a:solidFill>
              <a:srgbClr val="2A5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66754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E1CB20-8B1F-412D-AA79-D1A352EA2EC8}"/>
              </a:ext>
            </a:extLst>
          </p:cNvPr>
          <p:cNvSpPr/>
          <p:nvPr/>
        </p:nvSpPr>
        <p:spPr>
          <a:xfrm>
            <a:off x="533400" y="142875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br>
              <a:rPr lang="en-CA" sz="16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BBBCE0-0DB1-4116-8993-0F8B4AB1DF50}"/>
              </a:ext>
            </a:extLst>
          </p:cNvPr>
          <p:cNvSpPr txBox="1"/>
          <p:nvPr/>
        </p:nvSpPr>
        <p:spPr>
          <a:xfrm>
            <a:off x="609600" y="112395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>
                <a:solidFill>
                  <a:schemeClr val="bg1"/>
                </a:solidFill>
                <a:latin typeface="Algerian" panose="04020705040A02060702" pitchFamily="82" charset="0"/>
              </a:rPr>
              <a:t>Life’s a Happy Song</a:t>
            </a:r>
          </a:p>
          <a:p>
            <a:pPr algn="ctr"/>
            <a:r>
              <a:rPr lang="en-CA" sz="6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Singing for Health and Well-Being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09689F-2FD0-4D52-882A-F99264CE4FF1}"/>
              </a:ext>
            </a:extLst>
          </p:cNvPr>
          <p:cNvSpPr txBox="1"/>
          <p:nvPr/>
        </p:nvSpPr>
        <p:spPr>
          <a:xfrm>
            <a:off x="3276600" y="424815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>
                <a:solidFill>
                  <a:schemeClr val="bg1"/>
                </a:solidFill>
                <a:latin typeface="Book Antiqua" panose="02040602050305030304" pitchFamily="18" charset="0"/>
              </a:rPr>
              <a:t>Presented by Kimberley Denis</a:t>
            </a:r>
          </a:p>
        </p:txBody>
      </p:sp>
    </p:spTree>
    <p:extLst>
      <p:ext uri="{BB962C8B-B14F-4D97-AF65-F5344CB8AC3E}">
        <p14:creationId xmlns:p14="http://schemas.microsoft.com/office/powerpoint/2010/main" val="2081130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CB66F-E4C7-4D64-BD05-3566571D5960}"/>
              </a:ext>
            </a:extLst>
          </p:cNvPr>
          <p:cNvSpPr txBox="1">
            <a:spLocks/>
          </p:cNvSpPr>
          <p:nvPr/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solidFill>
                  <a:schemeClr val="bg1"/>
                </a:solidFill>
              </a:rPr>
              <a:t>Mental Benefits of Singing</a:t>
            </a:r>
          </a:p>
        </p:txBody>
      </p:sp>
    </p:spTree>
    <p:extLst>
      <p:ext uri="{BB962C8B-B14F-4D97-AF65-F5344CB8AC3E}">
        <p14:creationId xmlns:p14="http://schemas.microsoft.com/office/powerpoint/2010/main" val="189329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762000" y="666750"/>
            <a:ext cx="7696200" cy="2393695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“He who sings scares away his woes.” </a:t>
            </a:r>
          </a:p>
          <a:p>
            <a:r>
              <a:rPr lang="en-CA" dirty="0"/>
              <a:t>– Miguel de Cervantes Saavedra</a:t>
            </a:r>
          </a:p>
          <a:p>
            <a:r>
              <a:rPr lang="en-CA" dirty="0"/>
              <a:t>(Spanish novelist)</a:t>
            </a:r>
          </a:p>
        </p:txBody>
      </p:sp>
    </p:spTree>
    <p:extLst>
      <p:ext uri="{BB962C8B-B14F-4D97-AF65-F5344CB8AC3E}">
        <p14:creationId xmlns:p14="http://schemas.microsoft.com/office/powerpoint/2010/main" val="346402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3486150"/>
            <a:ext cx="5829300" cy="1102519"/>
          </a:xfrm>
          <a:noFill/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en-CA" sz="405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4050" b="1" dirty="0">
              <a:solidFill>
                <a:srgbClr val="461064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09600" y="1092455"/>
            <a:ext cx="7848600" cy="2393695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indent="-228600" algn="l">
              <a:buAutoNum type="arabicPeriod"/>
            </a:pPr>
            <a:r>
              <a:rPr lang="en-CA" sz="3600" dirty="0"/>
              <a:t>   Increase in self esteem and confidence – self fulfilling prophesy</a:t>
            </a:r>
          </a:p>
          <a:p>
            <a:pPr marL="228600" indent="-228600" algn="l">
              <a:buAutoNum type="arabicPeriod"/>
            </a:pPr>
            <a:r>
              <a:rPr lang="en-CA" sz="3600" dirty="0"/>
              <a:t>   It increases feelings of well-being and  reduces anxiety</a:t>
            </a:r>
          </a:p>
          <a:p>
            <a:pPr marL="228600" indent="-228600" algn="l">
              <a:buAutoNum type="arabicPeriod"/>
            </a:pPr>
            <a:r>
              <a:rPr lang="en-CA" sz="3600" dirty="0"/>
              <a:t>   It enhances mood</a:t>
            </a:r>
          </a:p>
          <a:p>
            <a:pPr marL="228600" indent="-228600" algn="l">
              <a:buAutoNum type="arabicPeriod"/>
            </a:pPr>
            <a:r>
              <a:rPr lang="en-CA" sz="3600" dirty="0"/>
              <a:t>   Useful as a stress reducer</a:t>
            </a:r>
          </a:p>
        </p:txBody>
      </p:sp>
    </p:spTree>
    <p:extLst>
      <p:ext uri="{BB962C8B-B14F-4D97-AF65-F5344CB8AC3E}">
        <p14:creationId xmlns:p14="http://schemas.microsoft.com/office/powerpoint/2010/main" val="24408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3486150"/>
            <a:ext cx="5829300" cy="1102519"/>
          </a:xfrm>
          <a:noFill/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en-CA" sz="405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4050" b="1" dirty="0">
              <a:solidFill>
                <a:srgbClr val="461064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09600" y="1092455"/>
            <a:ext cx="7848600" cy="2393695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buFont typeface="+mj-lt"/>
              <a:buAutoNum type="arabicPeriod" startAt="5"/>
            </a:pPr>
            <a:r>
              <a:rPr lang="en-CA" sz="3600" dirty="0"/>
              <a:t>It can increase positive feelings</a:t>
            </a:r>
          </a:p>
          <a:p>
            <a:pPr marL="228600" indent="-228600" algn="l">
              <a:buAutoNum type="arabicPeriod" startAt="5"/>
            </a:pPr>
            <a:r>
              <a:rPr lang="en-CA" sz="3600" dirty="0"/>
              <a:t>   Encourages creativity</a:t>
            </a:r>
          </a:p>
          <a:p>
            <a:pPr marL="228600" indent="-228600" algn="l">
              <a:buAutoNum type="arabicPeriod" startAt="5"/>
            </a:pPr>
            <a:r>
              <a:rPr lang="en-CA" sz="3600" dirty="0"/>
              <a:t>   It can be energizing</a:t>
            </a:r>
          </a:p>
          <a:p>
            <a:pPr marL="228600" indent="-228600" algn="l">
              <a:buAutoNum type="arabicPeriod" startAt="5"/>
            </a:pPr>
            <a:r>
              <a:rPr lang="en-CA" sz="3600" dirty="0"/>
              <a:t>   It evokes emotions</a:t>
            </a:r>
          </a:p>
          <a:p>
            <a:pPr marL="228600" indent="-228600" algn="l">
              <a:buAutoNum type="arabicPeriod" startAt="5"/>
            </a:pPr>
            <a:r>
              <a:rPr lang="en-CA" sz="3600" dirty="0"/>
              <a:t>  Gives individuals a voice</a:t>
            </a:r>
          </a:p>
        </p:txBody>
      </p:sp>
    </p:spTree>
    <p:extLst>
      <p:ext uri="{BB962C8B-B14F-4D97-AF65-F5344CB8AC3E}">
        <p14:creationId xmlns:p14="http://schemas.microsoft.com/office/powerpoint/2010/main" val="270638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259AFA-E1C6-4042-9CBB-5C2997182223}"/>
              </a:ext>
            </a:extLst>
          </p:cNvPr>
          <p:cNvSpPr/>
          <p:nvPr/>
        </p:nvSpPr>
        <p:spPr>
          <a:xfrm>
            <a:off x="914400" y="361950"/>
            <a:ext cx="7155824" cy="1952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400" dirty="0">
                <a:solidFill>
                  <a:srgbClr val="22222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Hey ho, nobody’s home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400" dirty="0">
                <a:solidFill>
                  <a:srgbClr val="22222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Meat nor drink nor money have I none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400" dirty="0">
                <a:solidFill>
                  <a:srgbClr val="22222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Yet will I be merry!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FCBA43-9F68-4588-8215-42E50CE86D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76" y="2495550"/>
            <a:ext cx="6996448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1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CB66F-E4C7-4D64-BD05-3566571D5960}"/>
              </a:ext>
            </a:extLst>
          </p:cNvPr>
          <p:cNvSpPr txBox="1">
            <a:spLocks/>
          </p:cNvSpPr>
          <p:nvPr/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solidFill>
                  <a:schemeClr val="bg1"/>
                </a:solidFill>
              </a:rPr>
              <a:t>Social Benefits of Singing</a:t>
            </a:r>
          </a:p>
        </p:txBody>
      </p:sp>
    </p:spTree>
    <p:extLst>
      <p:ext uri="{BB962C8B-B14F-4D97-AF65-F5344CB8AC3E}">
        <p14:creationId xmlns:p14="http://schemas.microsoft.com/office/powerpoint/2010/main" val="1310122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3486150"/>
            <a:ext cx="5829300" cy="1102519"/>
          </a:xfrm>
          <a:noFill/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en-CA" sz="405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4050" b="1" dirty="0">
              <a:solidFill>
                <a:srgbClr val="461064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447800" y="666750"/>
            <a:ext cx="5829300" cy="2393695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en-CA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E0B471-9F49-4353-ADE9-9EB524438084}"/>
              </a:ext>
            </a:extLst>
          </p:cNvPr>
          <p:cNvSpPr/>
          <p:nvPr/>
        </p:nvSpPr>
        <p:spPr>
          <a:xfrm>
            <a:off x="762000" y="43815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3600" dirty="0"/>
              <a:t>   Promotes bonding through release 	of hormone oxytocin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3600" dirty="0"/>
              <a:t>   Increases understanding and 	empathy between cultures.</a:t>
            </a:r>
          </a:p>
          <a:p>
            <a:pPr marL="342900" indent="-342900">
              <a:buAutoNum type="arabicPeriod"/>
            </a:pPr>
            <a:r>
              <a:rPr lang="en-CA" sz="3600" dirty="0"/>
              <a:t>   Widens circle of friends</a:t>
            </a:r>
          </a:p>
          <a:p>
            <a:pPr marL="342900" indent="-342900">
              <a:buAutoNum type="arabicPeriod"/>
            </a:pPr>
            <a:r>
              <a:rPr lang="en-CA" sz="3600" dirty="0"/>
              <a:t>   Builds 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57505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3486150"/>
            <a:ext cx="5829300" cy="1102519"/>
          </a:xfrm>
          <a:noFill/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en-CA" sz="405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4050" b="1" dirty="0">
              <a:solidFill>
                <a:srgbClr val="461064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447800" y="666750"/>
            <a:ext cx="5829300" cy="2393695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en-CA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E0B471-9F49-4353-ADE9-9EB524438084}"/>
              </a:ext>
            </a:extLst>
          </p:cNvPr>
          <p:cNvSpPr/>
          <p:nvPr/>
        </p:nvSpPr>
        <p:spPr>
          <a:xfrm>
            <a:off x="762000" y="438150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CA" sz="3600" dirty="0"/>
              <a:t>Brings people together and encourages a sense of community</a:t>
            </a:r>
          </a:p>
          <a:p>
            <a:pPr marL="342900" indent="-342900">
              <a:buAutoNum type="arabicPeriod" startAt="5"/>
            </a:pPr>
            <a:r>
              <a:rPr lang="en-CA" sz="3600" dirty="0"/>
              <a:t>   A forum for fun and laughter</a:t>
            </a:r>
          </a:p>
          <a:p>
            <a:pPr marL="342900" indent="-342900">
              <a:buAutoNum type="arabicPeriod" startAt="5"/>
            </a:pPr>
            <a:r>
              <a:rPr lang="en-CA" sz="3600" dirty="0"/>
              <a:t>   Community of support</a:t>
            </a:r>
          </a:p>
          <a:p>
            <a:pPr marL="342900" indent="-342900">
              <a:buAutoNum type="arabicPeriod" startAt="5"/>
            </a:pPr>
            <a:r>
              <a:rPr lang="en-CA" sz="3600" dirty="0"/>
              <a:t>   Safe environment to try new skills</a:t>
            </a:r>
          </a:p>
          <a:p>
            <a:br>
              <a:rPr lang="en-CA" sz="3600" dirty="0"/>
            </a:b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0292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9C7C49-D452-4F67-9331-9BD5863E5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90550"/>
            <a:ext cx="78486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08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9C7C49-D452-4F67-9331-9BD5863E5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40449"/>
            <a:ext cx="7848600" cy="121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5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3486150"/>
            <a:ext cx="5829300" cy="1102519"/>
          </a:xfrm>
          <a:noFill/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en-CA" sz="405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4050" b="1" dirty="0">
              <a:solidFill>
                <a:srgbClr val="461064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09600" y="666750"/>
            <a:ext cx="7924800" cy="2393695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CA" b="1" dirty="0">
                <a:solidFill>
                  <a:schemeClr val="bg1"/>
                </a:solidFill>
              </a:rPr>
              <a:t>About 85% of us have been told we can’t sing.</a:t>
            </a:r>
          </a:p>
        </p:txBody>
      </p:sp>
    </p:spTree>
    <p:extLst>
      <p:ext uri="{BB962C8B-B14F-4D97-AF65-F5344CB8AC3E}">
        <p14:creationId xmlns:p14="http://schemas.microsoft.com/office/powerpoint/2010/main" val="48636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9C7C49-D452-4F67-9331-9BD5863E5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41975"/>
            <a:ext cx="7848600" cy="121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201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9C7C49-D452-4F67-9331-9BD5863E5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41974"/>
            <a:ext cx="7619999" cy="231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45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259AFA-E1C6-4042-9CBB-5C2997182223}"/>
              </a:ext>
            </a:extLst>
          </p:cNvPr>
          <p:cNvSpPr/>
          <p:nvPr/>
        </p:nvSpPr>
        <p:spPr>
          <a:xfrm>
            <a:off x="914400" y="361950"/>
            <a:ext cx="7155824" cy="1952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400" dirty="0">
                <a:solidFill>
                  <a:srgbClr val="22222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Hey ho, nobody’s home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400" dirty="0">
                <a:solidFill>
                  <a:srgbClr val="22222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Meat nor drink nor money have I none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3400" dirty="0">
                <a:solidFill>
                  <a:srgbClr val="22222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Yet will I be merry!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FCBA43-9F68-4588-8215-42E50CE86D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76" y="2495550"/>
            <a:ext cx="6996448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47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259AFA-E1C6-4042-9CBB-5C2997182223}"/>
              </a:ext>
            </a:extLst>
          </p:cNvPr>
          <p:cNvSpPr/>
          <p:nvPr/>
        </p:nvSpPr>
        <p:spPr>
          <a:xfrm>
            <a:off x="457200" y="209550"/>
            <a:ext cx="4572000" cy="29588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Hey ho, nobody’s home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Meat nor drink nor money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have I none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Yet will I be merry! (sing 3x)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400" dirty="0">
              <a:solidFill>
                <a:srgbClr val="22222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Hey ho hey </a:t>
            </a:r>
            <a:r>
              <a:rPr lang="en-CA" sz="2400" dirty="0" err="1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en-CA" sz="24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1486E0-D8C2-40B7-AF68-7E42E35DB5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09550"/>
            <a:ext cx="4571999" cy="13893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189B27C-03C2-4180-B00B-3B174CDB14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114550"/>
            <a:ext cx="4544965" cy="136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32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32F447-1D82-442E-91A7-0FCD4F687D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49525"/>
            <a:ext cx="6934200" cy="449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620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AC9A0-B458-4F0D-A9F7-93A97B1F6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514350"/>
            <a:ext cx="7772400" cy="1102519"/>
          </a:xfrm>
        </p:spPr>
        <p:txBody>
          <a:bodyPr/>
          <a:lstStyle/>
          <a:p>
            <a:r>
              <a:rPr lang="en-CA" dirty="0"/>
              <a:t>Berthold Auerbach (German poet) meant it when he said:</a:t>
            </a: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A546D6-0307-4994-BFBF-2BB50E7851F2}"/>
              </a:ext>
            </a:extLst>
          </p:cNvPr>
          <p:cNvSpPr txBox="1"/>
          <p:nvPr/>
        </p:nvSpPr>
        <p:spPr>
          <a:xfrm>
            <a:off x="609600" y="257175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i="1" dirty="0"/>
              <a:t>"Music washes from the soul, the dust of everyday life".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1709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2E48-2034-4526-814F-3837D2B1D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61950"/>
            <a:ext cx="7772400" cy="1102519"/>
          </a:xfrm>
        </p:spPr>
        <p:txBody>
          <a:bodyPr/>
          <a:lstStyle/>
          <a:p>
            <a:r>
              <a:rPr lang="en-CA" b="1" dirty="0"/>
              <a:t>Group singing is cheaper than therapy, healthier than drinking, and certainly more fun than working out. It is the one thing in life where feeling better is pretty much guaranteed.</a:t>
            </a:r>
            <a:br>
              <a:rPr lang="en-CA" b="1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617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0D72-1E5E-4DA8-92B2-E7DDAED5C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90550"/>
            <a:ext cx="7772400" cy="1102519"/>
          </a:xfrm>
        </p:spPr>
        <p:txBody>
          <a:bodyPr/>
          <a:lstStyle/>
          <a:p>
            <a:r>
              <a:rPr lang="en-CA" dirty="0"/>
              <a:t>“Sing like no one is listening, love like you’ve never been hurt, dance like nobody’s watching and live like it’s heaven on earth.” </a:t>
            </a:r>
            <a:br>
              <a:rPr lang="en-CA" dirty="0"/>
            </a:br>
            <a:r>
              <a:rPr lang="en-CA" dirty="0"/>
              <a:t>– Mark Twain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672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B5F2CB-70CB-4C9B-9AF5-8B7D129A7667}"/>
              </a:ext>
            </a:extLst>
          </p:cNvPr>
          <p:cNvSpPr/>
          <p:nvPr/>
        </p:nvSpPr>
        <p:spPr>
          <a:xfrm>
            <a:off x="2209800" y="1047750"/>
            <a:ext cx="5715000" cy="14465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convex"/>
            <a:bevelB w="82550" h="44450" prst="angle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477E21-845A-4936-B774-D15AB3206009}"/>
              </a:ext>
            </a:extLst>
          </p:cNvPr>
          <p:cNvSpPr txBox="1"/>
          <p:nvPr/>
        </p:nvSpPr>
        <p:spPr>
          <a:xfrm>
            <a:off x="4114800" y="379095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bg1"/>
                </a:solidFill>
              </a:rPr>
              <a:t>Kimberley Denis</a:t>
            </a:r>
          </a:p>
          <a:p>
            <a:r>
              <a:rPr lang="en-CA" sz="3600" b="1" dirty="0">
                <a:solidFill>
                  <a:schemeClr val="bg1"/>
                </a:solidFill>
              </a:rPr>
              <a:t>www.kimdenis.com</a:t>
            </a:r>
          </a:p>
        </p:txBody>
      </p:sp>
    </p:spTree>
    <p:extLst>
      <p:ext uri="{BB962C8B-B14F-4D97-AF65-F5344CB8AC3E}">
        <p14:creationId xmlns:p14="http://schemas.microsoft.com/office/powerpoint/2010/main" val="377347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A93C6-1227-4FD9-8CD4-5DF87B0BC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73869"/>
            <a:ext cx="7772400" cy="1102519"/>
          </a:xfrm>
        </p:spPr>
        <p:txBody>
          <a:bodyPr/>
          <a:lstStyle/>
          <a:p>
            <a:r>
              <a:rPr lang="en-CA" b="1" dirty="0"/>
              <a:t>Benefits of Singing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8371A-DF8C-436B-8447-D1039E3A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790700"/>
            <a:ext cx="6400800" cy="131445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CA" dirty="0">
                <a:solidFill>
                  <a:schemeClr val="tx1"/>
                </a:solidFill>
              </a:rPr>
              <a:t>Physical</a:t>
            </a:r>
          </a:p>
          <a:p>
            <a:pPr marL="514350" indent="-514350">
              <a:buAutoNum type="arabicPeriod"/>
            </a:pPr>
            <a:r>
              <a:rPr lang="en-CA" dirty="0">
                <a:solidFill>
                  <a:schemeClr val="tx1"/>
                </a:solidFill>
              </a:rPr>
              <a:t>Mental</a:t>
            </a:r>
          </a:p>
          <a:p>
            <a:pPr marL="514350" indent="-514350">
              <a:buAutoNum type="arabicPeriod"/>
            </a:pPr>
            <a:r>
              <a:rPr lang="en-CA" dirty="0">
                <a:solidFill>
                  <a:schemeClr val="tx1"/>
                </a:solidFill>
              </a:rPr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233958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C2D03-77C8-4F50-BA68-5F71EF760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Physical Benefits of Singing</a:t>
            </a:r>
          </a:p>
        </p:txBody>
      </p:sp>
    </p:spTree>
    <p:extLst>
      <p:ext uri="{BB962C8B-B14F-4D97-AF65-F5344CB8AC3E}">
        <p14:creationId xmlns:p14="http://schemas.microsoft.com/office/powerpoint/2010/main" val="352725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AB4A50-36EE-4E02-A1BE-A6207F3B0031}"/>
              </a:ext>
            </a:extLst>
          </p:cNvPr>
          <p:cNvSpPr txBox="1"/>
          <p:nvPr/>
        </p:nvSpPr>
        <p:spPr>
          <a:xfrm>
            <a:off x="685800" y="285750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4400" dirty="0"/>
              <a:t>Tension Release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4400" dirty="0"/>
              <a:t>Improved Posture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4400" dirty="0"/>
              <a:t>Improved Heart &amp; Lung Health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4400" dirty="0"/>
              <a:t>Look Younger</a:t>
            </a:r>
          </a:p>
        </p:txBody>
      </p:sp>
    </p:spTree>
    <p:extLst>
      <p:ext uri="{BB962C8B-B14F-4D97-AF65-F5344CB8AC3E}">
        <p14:creationId xmlns:p14="http://schemas.microsoft.com/office/powerpoint/2010/main" val="102528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12BC-EF06-4A24-BF9D-34135018B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85750"/>
            <a:ext cx="7772400" cy="1102519"/>
          </a:xfrm>
        </p:spPr>
        <p:txBody>
          <a:bodyPr/>
          <a:lstStyle/>
          <a:p>
            <a:r>
              <a:rPr lang="en-CA" dirty="0"/>
              <a:t>“Music is like a huge release of tension.”</a:t>
            </a:r>
            <a:br>
              <a:rPr lang="en-CA" dirty="0"/>
            </a:br>
            <a:r>
              <a:rPr lang="en-CA" dirty="0"/>
              <a:t>- James Taylor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A907C-5C69-4375-93F6-806DAC7B5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800350"/>
            <a:ext cx="6400800" cy="1314450"/>
          </a:xfrm>
        </p:spPr>
        <p:txBody>
          <a:bodyPr/>
          <a:lstStyle/>
          <a:p>
            <a:r>
              <a:rPr lang="en-CA" dirty="0"/>
              <a:t>Exercises for Releasing Tension</a:t>
            </a:r>
          </a:p>
        </p:txBody>
      </p:sp>
    </p:spTree>
    <p:extLst>
      <p:ext uri="{BB962C8B-B14F-4D97-AF65-F5344CB8AC3E}">
        <p14:creationId xmlns:p14="http://schemas.microsoft.com/office/powerpoint/2010/main" val="392822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12BC-EF06-4A24-BF9D-34135018B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85750"/>
            <a:ext cx="7772400" cy="1102519"/>
          </a:xfrm>
        </p:spPr>
        <p:txBody>
          <a:bodyPr/>
          <a:lstStyle/>
          <a:p>
            <a:r>
              <a:rPr lang="en-CA" dirty="0"/>
              <a:t>“I want to get old gracefully. I want to have good posture, I want to be healthy and be an example to my children.”</a:t>
            </a:r>
            <a:br>
              <a:rPr lang="en-CA" dirty="0"/>
            </a:br>
            <a:r>
              <a:rPr lang="en-CA" dirty="0"/>
              <a:t>- Sting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A907C-5C69-4375-93F6-806DAC7B5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924300"/>
            <a:ext cx="6400800" cy="1314450"/>
          </a:xfrm>
        </p:spPr>
        <p:txBody>
          <a:bodyPr/>
          <a:lstStyle/>
          <a:p>
            <a:r>
              <a:rPr lang="en-CA" dirty="0"/>
              <a:t>Exercises for Improving Posture</a:t>
            </a:r>
          </a:p>
        </p:txBody>
      </p:sp>
    </p:spTree>
    <p:extLst>
      <p:ext uri="{BB962C8B-B14F-4D97-AF65-F5344CB8AC3E}">
        <p14:creationId xmlns:p14="http://schemas.microsoft.com/office/powerpoint/2010/main" val="244803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12BC-EF06-4A24-BF9D-34135018B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8150"/>
            <a:ext cx="7772400" cy="1102519"/>
          </a:xfrm>
        </p:spPr>
        <p:txBody>
          <a:bodyPr/>
          <a:lstStyle/>
          <a:p>
            <a:r>
              <a:rPr lang="en-CA" dirty="0"/>
              <a:t>“Singing is like a celebration of oxygen.” </a:t>
            </a:r>
            <a:br>
              <a:rPr lang="en-CA" dirty="0"/>
            </a:br>
            <a:r>
              <a:rPr lang="en-CA" dirty="0"/>
              <a:t>– Bjork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A907C-5C69-4375-93F6-806DAC7B5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Breathing Exercises</a:t>
            </a:r>
          </a:p>
        </p:txBody>
      </p:sp>
    </p:spTree>
    <p:extLst>
      <p:ext uri="{BB962C8B-B14F-4D97-AF65-F5344CB8AC3E}">
        <p14:creationId xmlns:p14="http://schemas.microsoft.com/office/powerpoint/2010/main" val="326168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12BC-EF06-4A24-BF9D-34135018B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61950"/>
            <a:ext cx="7772400" cy="1102519"/>
          </a:xfrm>
        </p:spPr>
        <p:txBody>
          <a:bodyPr/>
          <a:lstStyle/>
          <a:p>
            <a:r>
              <a:rPr lang="en-CA" dirty="0"/>
              <a:t>Happiness is that face you make when singing your favourite part of a song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A907C-5C69-4375-93F6-806DAC7B5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Facial Muscle Awareness Exercises/Developing Expressivity</a:t>
            </a:r>
          </a:p>
        </p:txBody>
      </p:sp>
    </p:spTree>
    <p:extLst>
      <p:ext uri="{BB962C8B-B14F-4D97-AF65-F5344CB8AC3E}">
        <p14:creationId xmlns:p14="http://schemas.microsoft.com/office/powerpoint/2010/main" val="15322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7401</TotalTime>
  <Words>395</Words>
  <Application>Microsoft Office PowerPoint</Application>
  <PresentationFormat>On-screen Show (16:9)</PresentationFormat>
  <Paragraphs>69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Aldhabi</vt:lpstr>
      <vt:lpstr>Algerian</vt:lpstr>
      <vt:lpstr>Arial</vt:lpstr>
      <vt:lpstr>Book Antiqua</vt:lpstr>
      <vt:lpstr>Calibri</vt:lpstr>
      <vt:lpstr>Times New Roman</vt:lpstr>
      <vt:lpstr>Office Theme</vt:lpstr>
      <vt:lpstr>1_Office Theme</vt:lpstr>
      <vt:lpstr>PowerPoint Presentation</vt:lpstr>
      <vt:lpstr> </vt:lpstr>
      <vt:lpstr>Benefits of Singing</vt:lpstr>
      <vt:lpstr>Physical Benefits of Singing</vt:lpstr>
      <vt:lpstr>PowerPoint Presentation</vt:lpstr>
      <vt:lpstr>“Music is like a huge release of tension.” - James Taylor </vt:lpstr>
      <vt:lpstr>“I want to get old gracefully. I want to have good posture, I want to be healthy and be an example to my children.” - Sting </vt:lpstr>
      <vt:lpstr>“Singing is like a celebration of oxygen.”  – Bjork </vt:lpstr>
      <vt:lpstr>Happiness is that face you make when singing your favourite part of a song</vt:lpstr>
      <vt:lpstr>PowerPoint Presentation</vt:lpstr>
      <vt:lpstr>PowerPoint Presentation</vt:lpstr>
      <vt:lpstr> </vt:lpstr>
      <vt:lpstr> </vt:lpstr>
      <vt:lpstr>PowerPoint Presentation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Berthold Auerbach (German poet) meant it when he said:   </vt:lpstr>
      <vt:lpstr>Group singing is cheaper than therapy, healthier than drinking, and certainly more fun than working out. It is the one thing in life where feeling better is pretty much guaranteed. </vt:lpstr>
      <vt:lpstr>“Sing like no one is listening, love like you’ve never been hurt, dance like nobody’s watching and live like it’s heaven on earth.”  – Mark Twain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Huntington</dc:creator>
  <cp:lastModifiedBy>Kimberley Denis</cp:lastModifiedBy>
  <cp:revision>34</cp:revision>
  <dcterms:created xsi:type="dcterms:W3CDTF">2017-10-13T19:19:15Z</dcterms:created>
  <dcterms:modified xsi:type="dcterms:W3CDTF">2017-11-14T21:24:19Z</dcterms:modified>
</cp:coreProperties>
</file>