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7" r:id="rId3"/>
    <p:sldId id="268" r:id="rId4"/>
    <p:sldId id="285" r:id="rId5"/>
    <p:sldId id="269" r:id="rId6"/>
    <p:sldId id="270" r:id="rId7"/>
    <p:sldId id="271" r:id="rId8"/>
    <p:sldId id="257" r:id="rId9"/>
    <p:sldId id="272" r:id="rId10"/>
    <p:sldId id="258" r:id="rId11"/>
    <p:sldId id="273" r:id="rId12"/>
    <p:sldId id="259" r:id="rId13"/>
    <p:sldId id="278" r:id="rId14"/>
    <p:sldId id="260" r:id="rId15"/>
    <p:sldId id="261" r:id="rId16"/>
    <p:sldId id="279" r:id="rId17"/>
    <p:sldId id="262" r:id="rId18"/>
    <p:sldId id="281" r:id="rId19"/>
    <p:sldId id="263" r:id="rId20"/>
    <p:sldId id="276" r:id="rId21"/>
    <p:sldId id="275" r:id="rId22"/>
    <p:sldId id="277" r:id="rId23"/>
    <p:sldId id="264" r:id="rId24"/>
    <p:sldId id="265" r:id="rId25"/>
    <p:sldId id="274" r:id="rId26"/>
    <p:sldId id="266" r:id="rId27"/>
    <p:sldId id="284"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1" d="100"/>
          <a:sy n="31" d="100"/>
        </p:scale>
        <p:origin x="-658"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75B8443-10A7-4B34-A1D2-AC6909C03648}" type="datetimeFigureOut">
              <a:rPr lang="en-CA" smtClean="0"/>
              <a:t>25/08/2012</a:t>
            </a:fld>
            <a:endParaRPr lang="en-CA"/>
          </a:p>
        </p:txBody>
      </p:sp>
      <p:sp>
        <p:nvSpPr>
          <p:cNvPr id="16" name="Slide Number Placeholder 15"/>
          <p:cNvSpPr>
            <a:spLocks noGrp="1"/>
          </p:cNvSpPr>
          <p:nvPr>
            <p:ph type="sldNum" sz="quarter" idx="11"/>
          </p:nvPr>
        </p:nvSpPr>
        <p:spPr/>
        <p:txBody>
          <a:bodyPr/>
          <a:lstStyle/>
          <a:p>
            <a:fld id="{0D02326D-1ADE-4642-ADB3-9D057B1D8A6B}"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5B8443-10A7-4B34-A1D2-AC6909C03648}" type="datetimeFigureOut">
              <a:rPr lang="en-CA" smtClean="0"/>
              <a:t>25/08/2012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02326D-1ADE-4642-ADB3-9D057B1D8A6B}"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5B8443-10A7-4B34-A1D2-AC6909C03648}" type="datetimeFigureOut">
              <a:rPr lang="en-CA" smtClean="0"/>
              <a:t>25/08/2012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02326D-1ADE-4642-ADB3-9D057B1D8A6B}"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75B8443-10A7-4B34-A1D2-AC6909C03648}" type="datetimeFigureOut">
              <a:rPr lang="en-CA" smtClean="0"/>
              <a:t>25/08/2012</a:t>
            </a:fld>
            <a:endParaRPr lang="en-CA"/>
          </a:p>
        </p:txBody>
      </p:sp>
      <p:sp>
        <p:nvSpPr>
          <p:cNvPr id="15" name="Slide Number Placeholder 14"/>
          <p:cNvSpPr>
            <a:spLocks noGrp="1"/>
          </p:cNvSpPr>
          <p:nvPr>
            <p:ph type="sldNum" sz="quarter" idx="15"/>
          </p:nvPr>
        </p:nvSpPr>
        <p:spPr/>
        <p:txBody>
          <a:bodyPr/>
          <a:lstStyle>
            <a:lvl1pPr algn="ctr">
              <a:defRPr/>
            </a:lvl1pPr>
          </a:lstStyle>
          <a:p>
            <a:fld id="{0D02326D-1ADE-4642-ADB3-9D057B1D8A6B}" type="slidenum">
              <a:rPr lang="en-CA" smtClean="0"/>
              <a:t>‹#›</a:t>
            </a:fld>
            <a:endParaRPr lang="en-CA"/>
          </a:p>
        </p:txBody>
      </p:sp>
      <p:sp>
        <p:nvSpPr>
          <p:cNvPr id="16" name="Footer Placeholder 15"/>
          <p:cNvSpPr>
            <a:spLocks noGrp="1"/>
          </p:cNvSpPr>
          <p:nvPr>
            <p:ph type="ftr" sz="quarter" idx="16"/>
          </p:nvPr>
        </p:nvSpPr>
        <p:spPr/>
        <p:txBody>
          <a:bodyPr/>
          <a:lstStyle/>
          <a:p>
            <a:endParaRPr lang="en-CA"/>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5B8443-10A7-4B34-A1D2-AC6909C03648}" type="datetimeFigureOut">
              <a:rPr lang="en-CA" smtClean="0"/>
              <a:t>25/08/2012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02326D-1ADE-4642-ADB3-9D057B1D8A6B}" type="slidenum">
              <a:rPr lang="en-CA" smtClean="0"/>
              <a:t>‹#›</a:t>
            </a:fld>
            <a:endParaRPr lang="en-CA"/>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75B8443-10A7-4B34-A1D2-AC6909C03648}" type="datetimeFigureOut">
              <a:rPr lang="en-CA" smtClean="0"/>
              <a:t>25/08/2012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D02326D-1ADE-4642-ADB3-9D057B1D8A6B}" type="slidenum">
              <a:rPr lang="en-CA" smtClean="0"/>
              <a:t>‹#›</a:t>
            </a:fld>
            <a:endParaRPr lang="en-CA"/>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D02326D-1ADE-4642-ADB3-9D057B1D8A6B}" type="slidenum">
              <a:rPr lang="en-CA" smtClean="0"/>
              <a:t>‹#›</a:t>
            </a:fld>
            <a:endParaRPr lang="en-CA"/>
          </a:p>
        </p:txBody>
      </p:sp>
      <p:sp>
        <p:nvSpPr>
          <p:cNvPr id="8" name="Footer Placeholder 7"/>
          <p:cNvSpPr>
            <a:spLocks noGrp="1"/>
          </p:cNvSpPr>
          <p:nvPr>
            <p:ph type="ftr" sz="quarter" idx="11"/>
          </p:nvPr>
        </p:nvSpPr>
        <p:spPr/>
        <p:txBody>
          <a:bodyPr/>
          <a:lstStyle/>
          <a:p>
            <a:endParaRPr lang="en-CA"/>
          </a:p>
        </p:txBody>
      </p:sp>
      <p:sp>
        <p:nvSpPr>
          <p:cNvPr id="7" name="Date Placeholder 6"/>
          <p:cNvSpPr>
            <a:spLocks noGrp="1"/>
          </p:cNvSpPr>
          <p:nvPr>
            <p:ph type="dt" sz="half" idx="10"/>
          </p:nvPr>
        </p:nvSpPr>
        <p:spPr/>
        <p:txBody>
          <a:bodyPr/>
          <a:lstStyle/>
          <a:p>
            <a:fld id="{175B8443-10A7-4B34-A1D2-AC6909C03648}" type="datetimeFigureOut">
              <a:rPr lang="en-CA" smtClean="0"/>
              <a:t>25/08/2012</a:t>
            </a:fld>
            <a:endParaRPr lang="en-CA"/>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5B8443-10A7-4B34-A1D2-AC6909C03648}" type="datetimeFigureOut">
              <a:rPr lang="en-CA" smtClean="0"/>
              <a:t>25/08/2012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D02326D-1ADE-4642-ADB3-9D057B1D8A6B}" type="slidenum">
              <a:rPr lang="en-CA" smtClean="0"/>
              <a:t>‹#›</a:t>
            </a:fld>
            <a:endParaRPr lang="en-CA"/>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B8443-10A7-4B34-A1D2-AC6909C03648}" type="datetimeFigureOut">
              <a:rPr lang="en-CA" smtClean="0"/>
              <a:t>25/08/2012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D02326D-1ADE-4642-ADB3-9D057B1D8A6B}"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75B8443-10A7-4B34-A1D2-AC6909C03648}" type="datetimeFigureOut">
              <a:rPr lang="en-CA" smtClean="0"/>
              <a:t>25/08/2012</a:t>
            </a:fld>
            <a:endParaRPr lang="en-CA"/>
          </a:p>
        </p:txBody>
      </p:sp>
      <p:sp>
        <p:nvSpPr>
          <p:cNvPr id="9" name="Slide Number Placeholder 8"/>
          <p:cNvSpPr>
            <a:spLocks noGrp="1"/>
          </p:cNvSpPr>
          <p:nvPr>
            <p:ph type="sldNum" sz="quarter" idx="15"/>
          </p:nvPr>
        </p:nvSpPr>
        <p:spPr/>
        <p:txBody>
          <a:bodyPr/>
          <a:lstStyle/>
          <a:p>
            <a:fld id="{0D02326D-1ADE-4642-ADB3-9D057B1D8A6B}" type="slidenum">
              <a:rPr lang="en-CA" smtClean="0"/>
              <a:t>‹#›</a:t>
            </a:fld>
            <a:endParaRPr lang="en-CA"/>
          </a:p>
        </p:txBody>
      </p:sp>
      <p:sp>
        <p:nvSpPr>
          <p:cNvPr id="10" name="Footer Placeholder 9"/>
          <p:cNvSpPr>
            <a:spLocks noGrp="1"/>
          </p:cNvSpPr>
          <p:nvPr>
            <p:ph type="ftr" sz="quarter" idx="16"/>
          </p:nvPr>
        </p:nvSpPr>
        <p:spPr/>
        <p:txBody>
          <a:bodyPr/>
          <a:lstStyle/>
          <a:p>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75B8443-10A7-4B34-A1D2-AC6909C03648}" type="datetimeFigureOut">
              <a:rPr lang="en-CA" smtClean="0"/>
              <a:t>25/08/2012</a:t>
            </a:fld>
            <a:endParaRPr lang="en-CA"/>
          </a:p>
        </p:txBody>
      </p:sp>
      <p:sp>
        <p:nvSpPr>
          <p:cNvPr id="9" name="Slide Number Placeholder 8"/>
          <p:cNvSpPr>
            <a:spLocks noGrp="1"/>
          </p:cNvSpPr>
          <p:nvPr>
            <p:ph type="sldNum" sz="quarter" idx="11"/>
          </p:nvPr>
        </p:nvSpPr>
        <p:spPr/>
        <p:txBody>
          <a:bodyPr/>
          <a:lstStyle/>
          <a:p>
            <a:fld id="{0D02326D-1ADE-4642-ADB3-9D057B1D8A6B}"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75B8443-10A7-4B34-A1D2-AC6909C03648}" type="datetimeFigureOut">
              <a:rPr lang="en-CA" smtClean="0"/>
              <a:t>25/08/2012</a:t>
            </a:fld>
            <a:endParaRPr lang="en-CA"/>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CA"/>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D02326D-1ADE-4642-ADB3-9D057B1D8A6B}" type="slidenum">
              <a:rPr lang="en-CA" smtClean="0"/>
              <a:t>‹#›</a:t>
            </a:fld>
            <a:endParaRPr lang="en-CA"/>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www.youtube.com/v/-MizEfS4aP0?version=3&amp;hl=en_US&amp;rel=0"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kimdenis.com/"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ideo" Target="http://www.youtube.com/v/aPyHNWNJOkA?version=3&amp;hl=en_US&amp;rel=0"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ideo" Target="http://www.youtube.com/v/Mo5d7TpNHek?version=3&amp;hl=en_US&amp;rel=0"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ideo" Target="http://www.youtube.com/v/-hbvk9pY5EM?version=3&amp;hl=en_US&amp;rel=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CA" dirty="0" smtClean="0"/>
              <a:t>The Child’s Voice</a:t>
            </a:r>
            <a:endParaRPr lang="en-CA" dirty="0"/>
          </a:p>
        </p:txBody>
      </p:sp>
      <p:sp>
        <p:nvSpPr>
          <p:cNvPr id="2" name="Title 1"/>
          <p:cNvSpPr>
            <a:spLocks noGrp="1"/>
          </p:cNvSpPr>
          <p:nvPr>
            <p:ph type="ctrTitle"/>
          </p:nvPr>
        </p:nvSpPr>
        <p:spPr/>
        <p:txBody>
          <a:bodyPr/>
          <a:lstStyle/>
          <a:p>
            <a:r>
              <a:rPr lang="en-CA" dirty="0" smtClean="0"/>
              <a:t>Explorations and Discoveries</a:t>
            </a:r>
            <a:endParaRPr lang="en-CA" dirty="0"/>
          </a:p>
        </p:txBody>
      </p:sp>
    </p:spTree>
    <p:extLst>
      <p:ext uri="{BB962C8B-B14F-4D97-AF65-F5344CB8AC3E}">
        <p14:creationId xmlns:p14="http://schemas.microsoft.com/office/powerpoint/2010/main" val="2951501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Is it an accessible and interesting melodic line?</a:t>
            </a:r>
          </a:p>
          <a:p>
            <a:r>
              <a:rPr lang="en-CA" dirty="0" smtClean="0"/>
              <a:t>Primarily steps or leaps?</a:t>
            </a:r>
          </a:p>
          <a:p>
            <a:r>
              <a:rPr lang="en-CA" dirty="0" smtClean="0"/>
              <a:t>How are awkward intervals approached?</a:t>
            </a:r>
          </a:p>
          <a:p>
            <a:r>
              <a:rPr lang="en-CA" dirty="0" smtClean="0"/>
              <a:t>Homeward Bound – Marta Keen, arr. Jay </a:t>
            </a:r>
            <a:r>
              <a:rPr lang="en-CA" dirty="0" err="1" smtClean="0"/>
              <a:t>Althouse</a:t>
            </a:r>
            <a:endParaRPr lang="en-CA" dirty="0"/>
          </a:p>
        </p:txBody>
      </p:sp>
      <p:sp>
        <p:nvSpPr>
          <p:cNvPr id="2" name="Title 1"/>
          <p:cNvSpPr>
            <a:spLocks noGrp="1"/>
          </p:cNvSpPr>
          <p:nvPr>
            <p:ph type="title"/>
          </p:nvPr>
        </p:nvSpPr>
        <p:spPr/>
        <p:txBody>
          <a:bodyPr/>
          <a:lstStyle/>
          <a:p>
            <a:r>
              <a:rPr lang="en-CA" dirty="0" smtClean="0"/>
              <a:t>Melodic Intervals</a:t>
            </a:r>
            <a:endParaRPr lang="en-CA" dirty="0"/>
          </a:p>
        </p:txBody>
      </p:sp>
    </p:spTree>
    <p:extLst>
      <p:ext uri="{BB962C8B-B14F-4D97-AF65-F5344CB8AC3E}">
        <p14:creationId xmlns:p14="http://schemas.microsoft.com/office/powerpoint/2010/main" val="323391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Homeward Bound – Steps and Leaps</a:t>
            </a:r>
            <a:endParaRPr lang="en-CA"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183" t="22311" r="4491" b="11815"/>
          <a:stretch/>
        </p:blipFill>
        <p:spPr>
          <a:xfrm>
            <a:off x="2263365" y="1382975"/>
            <a:ext cx="4943193" cy="5079125"/>
          </a:xfrm>
          <a:prstGeom prst="rect">
            <a:avLst/>
          </a:prstGeom>
        </p:spPr>
      </p:pic>
    </p:spTree>
    <p:extLst>
      <p:ext uri="{BB962C8B-B14F-4D97-AF65-F5344CB8AC3E}">
        <p14:creationId xmlns:p14="http://schemas.microsoft.com/office/powerpoint/2010/main" val="3077692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Is the harmony accessible?</a:t>
            </a:r>
          </a:p>
          <a:p>
            <a:r>
              <a:rPr lang="en-CA" dirty="0" smtClean="0"/>
              <a:t>Two, three or four parts?</a:t>
            </a:r>
          </a:p>
          <a:p>
            <a:r>
              <a:rPr lang="en-CA" dirty="0" smtClean="0"/>
              <a:t>Can the baritone line be doubled by treble voices?</a:t>
            </a:r>
          </a:p>
          <a:p>
            <a:r>
              <a:rPr lang="en-CA" dirty="0" smtClean="0"/>
              <a:t>A Jubilant Song – Mary Lynn Lightfoot</a:t>
            </a:r>
            <a:endParaRPr lang="en-CA" dirty="0"/>
          </a:p>
        </p:txBody>
      </p:sp>
      <p:sp>
        <p:nvSpPr>
          <p:cNvPr id="2" name="Title 1"/>
          <p:cNvSpPr>
            <a:spLocks noGrp="1"/>
          </p:cNvSpPr>
          <p:nvPr>
            <p:ph type="title"/>
          </p:nvPr>
        </p:nvSpPr>
        <p:spPr/>
        <p:txBody>
          <a:bodyPr/>
          <a:lstStyle/>
          <a:p>
            <a:r>
              <a:rPr lang="en-CA" dirty="0" smtClean="0"/>
              <a:t>Harmonic Intervals</a:t>
            </a:r>
            <a:endParaRPr lang="en-CA" dirty="0"/>
          </a:p>
        </p:txBody>
      </p:sp>
    </p:spTree>
    <p:extLst>
      <p:ext uri="{BB962C8B-B14F-4D97-AF65-F5344CB8AC3E}">
        <p14:creationId xmlns:p14="http://schemas.microsoft.com/office/powerpoint/2010/main" val="3917576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A Jubilant Song – 2 part</a:t>
            </a:r>
            <a:endParaRPr lang="en-CA" dirty="0"/>
          </a:p>
        </p:txBody>
      </p:sp>
      <p:pic>
        <p:nvPicPr>
          <p:cNvPr id="4" name="-MizEfS4aP0?version=3&amp;hl=en_US&amp;rel=0"/>
          <p:cNvPicPr>
            <a:picLocks noRot="1" noChangeAspect="1"/>
          </p:cNvPicPr>
          <p:nvPr>
            <a:videoFile r:link="rId1"/>
          </p:nvPr>
        </p:nvPicPr>
        <p:blipFill>
          <a:blip r:embed="rId3"/>
          <a:stretch>
            <a:fillRect/>
          </a:stretch>
        </p:blipFill>
        <p:spPr>
          <a:xfrm>
            <a:off x="1110680" y="1445078"/>
            <a:ext cx="6773688" cy="5080266"/>
          </a:xfrm>
          <a:prstGeom prst="rect">
            <a:avLst/>
          </a:prstGeom>
        </p:spPr>
      </p:pic>
    </p:spTree>
    <p:extLst>
      <p:ext uri="{BB962C8B-B14F-4D97-AF65-F5344CB8AC3E}">
        <p14:creationId xmlns:p14="http://schemas.microsoft.com/office/powerpoint/2010/main" val="155810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Is there a variety of tempi in your programming?</a:t>
            </a:r>
          </a:p>
          <a:p>
            <a:r>
              <a:rPr lang="en-CA" dirty="0" smtClean="0"/>
              <a:t>Children’s hearts beat faster than adults so our perception fast tempos may actually feel more like a medium tempo.</a:t>
            </a:r>
          </a:p>
          <a:p>
            <a:r>
              <a:rPr lang="en-CA" dirty="0" smtClean="0"/>
              <a:t>Slow and lyrical pieces shouldn’t be avoided – my rule of thumb is for every four pieces, I can use one slower, more lyrical piece.</a:t>
            </a:r>
          </a:p>
          <a:p>
            <a:r>
              <a:rPr lang="en-CA" dirty="0" smtClean="0"/>
              <a:t>Hine Ma Tov</a:t>
            </a:r>
          </a:p>
        </p:txBody>
      </p:sp>
      <p:sp>
        <p:nvSpPr>
          <p:cNvPr id="2" name="Title 1"/>
          <p:cNvSpPr>
            <a:spLocks noGrp="1"/>
          </p:cNvSpPr>
          <p:nvPr>
            <p:ph type="title"/>
          </p:nvPr>
        </p:nvSpPr>
        <p:spPr/>
        <p:txBody>
          <a:bodyPr/>
          <a:lstStyle/>
          <a:p>
            <a:r>
              <a:rPr lang="en-CA" dirty="0" smtClean="0"/>
              <a:t>Tempo</a:t>
            </a:r>
            <a:endParaRPr lang="en-CA" dirty="0"/>
          </a:p>
        </p:txBody>
      </p:sp>
      <p:pic>
        <p:nvPicPr>
          <p:cNvPr id="5" name="02 Hine Ma Tov.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4725144"/>
            <a:ext cx="487363" cy="487363"/>
          </a:xfrm>
          <a:prstGeom prst="rect">
            <a:avLst/>
          </a:prstGeom>
        </p:spPr>
      </p:pic>
    </p:spTree>
    <p:extLst>
      <p:ext uri="{BB962C8B-B14F-4D97-AF65-F5344CB8AC3E}">
        <p14:creationId xmlns:p14="http://schemas.microsoft.com/office/powerpoint/2010/main" val="38184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Nursery rhymes and folk songs are great for Pre-School through grade two </a:t>
            </a:r>
          </a:p>
          <a:p>
            <a:r>
              <a:rPr lang="en-CA" dirty="0" smtClean="0"/>
              <a:t>By grade three, singers are able to grasp much deeper texts and can thoughtfully reflect and analyze texts.</a:t>
            </a:r>
          </a:p>
          <a:p>
            <a:r>
              <a:rPr lang="en-CA" dirty="0" smtClean="0"/>
              <a:t>Discussions about text, meaning, and message are an important part of the rehearsal process.</a:t>
            </a:r>
          </a:p>
          <a:p>
            <a:r>
              <a:rPr lang="en-CA" dirty="0" smtClean="0"/>
              <a:t>Shalom, </a:t>
            </a:r>
            <a:r>
              <a:rPr lang="en-CA" dirty="0" err="1" smtClean="0"/>
              <a:t>Pacem</a:t>
            </a:r>
            <a:r>
              <a:rPr lang="en-CA" dirty="0" smtClean="0"/>
              <a:t>, Peace – Ruth Elaine Schramm</a:t>
            </a:r>
            <a:endParaRPr lang="en-CA" dirty="0"/>
          </a:p>
        </p:txBody>
      </p:sp>
      <p:sp>
        <p:nvSpPr>
          <p:cNvPr id="2" name="Title 1"/>
          <p:cNvSpPr>
            <a:spLocks noGrp="1"/>
          </p:cNvSpPr>
          <p:nvPr>
            <p:ph type="title"/>
          </p:nvPr>
        </p:nvSpPr>
        <p:spPr/>
        <p:txBody>
          <a:bodyPr/>
          <a:lstStyle/>
          <a:p>
            <a:r>
              <a:rPr lang="en-CA" dirty="0" smtClean="0"/>
              <a:t>Age-Appropriate Text</a:t>
            </a:r>
            <a:endParaRPr lang="en-CA" dirty="0"/>
          </a:p>
        </p:txBody>
      </p:sp>
    </p:spTree>
    <p:extLst>
      <p:ext uri="{BB962C8B-B14F-4D97-AF65-F5344CB8AC3E}">
        <p14:creationId xmlns:p14="http://schemas.microsoft.com/office/powerpoint/2010/main" val="630119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Shalom, </a:t>
            </a:r>
            <a:r>
              <a:rPr lang="en-CA" dirty="0" err="1" smtClean="0"/>
              <a:t>Pacem</a:t>
            </a:r>
            <a:r>
              <a:rPr lang="en-CA" dirty="0" smtClean="0"/>
              <a:t>, Peace – Ruth Elaine Schramm</a:t>
            </a:r>
            <a:endParaRPr lang="en-CA" dirty="0"/>
          </a:p>
        </p:txBody>
      </p:sp>
      <p:sp>
        <p:nvSpPr>
          <p:cNvPr id="3" name="Content Placeholder 2"/>
          <p:cNvSpPr>
            <a:spLocks noGrp="1"/>
          </p:cNvSpPr>
          <p:nvPr>
            <p:ph sz="half" idx="1"/>
          </p:nvPr>
        </p:nvSpPr>
        <p:spPr/>
        <p:txBody>
          <a:bodyPr/>
          <a:lstStyle/>
          <a:p>
            <a:r>
              <a:rPr lang="en-CA" dirty="0" smtClean="0"/>
              <a:t>Shalom </a:t>
            </a:r>
            <a:r>
              <a:rPr lang="en-CA" dirty="0" err="1" smtClean="0"/>
              <a:t>aleichem</a:t>
            </a:r>
            <a:r>
              <a:rPr lang="en-CA" dirty="0" smtClean="0"/>
              <a:t>, </a:t>
            </a:r>
            <a:r>
              <a:rPr lang="en-CA" dirty="0" err="1" smtClean="0"/>
              <a:t>aleichem</a:t>
            </a:r>
            <a:r>
              <a:rPr lang="en-CA" dirty="0" smtClean="0"/>
              <a:t> Shalom</a:t>
            </a:r>
          </a:p>
          <a:p>
            <a:r>
              <a:rPr lang="en-CA" dirty="0" smtClean="0"/>
              <a:t>Dona </a:t>
            </a:r>
            <a:r>
              <a:rPr lang="en-CA" dirty="0" err="1" smtClean="0"/>
              <a:t>nobis</a:t>
            </a:r>
            <a:r>
              <a:rPr lang="en-CA" dirty="0" smtClean="0"/>
              <a:t> </a:t>
            </a:r>
            <a:r>
              <a:rPr lang="en-CA" dirty="0" err="1" smtClean="0"/>
              <a:t>pacem</a:t>
            </a:r>
            <a:r>
              <a:rPr lang="en-CA" dirty="0" smtClean="0"/>
              <a:t>, </a:t>
            </a:r>
            <a:r>
              <a:rPr lang="en-CA" dirty="0" err="1" smtClean="0"/>
              <a:t>pacem</a:t>
            </a:r>
            <a:r>
              <a:rPr lang="en-CA" dirty="0" smtClean="0"/>
              <a:t>, </a:t>
            </a:r>
            <a:r>
              <a:rPr lang="en-CA" dirty="0" err="1" smtClean="0"/>
              <a:t>pacem</a:t>
            </a:r>
            <a:endParaRPr lang="en-CA" dirty="0"/>
          </a:p>
          <a:p>
            <a:r>
              <a:rPr lang="en-CA" dirty="0" smtClean="0"/>
              <a:t>Peace be unto you, and unto you, and unto you be peace</a:t>
            </a:r>
            <a:endParaRPr lang="en-CA" dirty="0"/>
          </a:p>
        </p:txBody>
      </p:sp>
      <p:pic>
        <p:nvPicPr>
          <p:cNvPr id="5" name="05 Shalom, Pacem, Peac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61287" y="2420888"/>
            <a:ext cx="487363" cy="487363"/>
          </a:xfrm>
          <a:prstGeom prst="rect">
            <a:avLst/>
          </a:prstGeom>
        </p:spPr>
      </p:pic>
    </p:spTree>
    <p:extLst>
      <p:ext uri="{BB962C8B-B14F-4D97-AF65-F5344CB8AC3E}">
        <p14:creationId xmlns:p14="http://schemas.microsoft.com/office/powerpoint/2010/main" val="4268447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CA" dirty="0" smtClean="0"/>
              <a:t>Girls don’t always like to sing about flowers. Find songs about strength, courage, and perseverance</a:t>
            </a:r>
          </a:p>
          <a:p>
            <a:r>
              <a:rPr lang="en-CA" dirty="0" smtClean="0"/>
              <a:t>Boys rarely like to sing about flowers. They also enjoy something other than sea shanties and military songs.</a:t>
            </a:r>
          </a:p>
          <a:p>
            <a:r>
              <a:rPr lang="en-CA" dirty="0" smtClean="0"/>
              <a:t>Boys love a deep text – they love to puzzle over meaning.  Some of our best discussions about text were about </a:t>
            </a:r>
            <a:r>
              <a:rPr lang="en-CA" dirty="0" err="1" smtClean="0"/>
              <a:t>Schuberts</a:t>
            </a:r>
            <a:r>
              <a:rPr lang="en-CA" dirty="0" smtClean="0"/>
              <a:t>’ </a:t>
            </a:r>
            <a:r>
              <a:rPr lang="en-CA" i="1" dirty="0" smtClean="0"/>
              <a:t>Wanderers </a:t>
            </a:r>
            <a:r>
              <a:rPr lang="en-CA" i="1" dirty="0" err="1" smtClean="0"/>
              <a:t>Nachtlied</a:t>
            </a:r>
            <a:endParaRPr lang="en-CA" dirty="0" smtClean="0"/>
          </a:p>
        </p:txBody>
      </p:sp>
      <p:sp>
        <p:nvSpPr>
          <p:cNvPr id="2" name="Title 1"/>
          <p:cNvSpPr>
            <a:spLocks noGrp="1"/>
          </p:cNvSpPr>
          <p:nvPr>
            <p:ph type="title"/>
          </p:nvPr>
        </p:nvSpPr>
        <p:spPr/>
        <p:txBody>
          <a:bodyPr/>
          <a:lstStyle/>
          <a:p>
            <a:r>
              <a:rPr lang="en-CA" dirty="0" smtClean="0"/>
              <a:t>Gender-Appropriate Text</a:t>
            </a:r>
            <a:endParaRPr lang="en-CA" dirty="0"/>
          </a:p>
        </p:txBody>
      </p:sp>
    </p:spTree>
    <p:extLst>
      <p:ext uri="{BB962C8B-B14F-4D97-AF65-F5344CB8AC3E}">
        <p14:creationId xmlns:p14="http://schemas.microsoft.com/office/powerpoint/2010/main" val="1162738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Wanderers </a:t>
            </a:r>
            <a:r>
              <a:rPr lang="en-CA" dirty="0" err="1" smtClean="0"/>
              <a:t>Nachtlied</a:t>
            </a:r>
            <a:endParaRPr lang="en-CA" dirty="0"/>
          </a:p>
        </p:txBody>
      </p:sp>
      <p:sp>
        <p:nvSpPr>
          <p:cNvPr id="3" name="Content Placeholder 2"/>
          <p:cNvSpPr>
            <a:spLocks noGrp="1"/>
          </p:cNvSpPr>
          <p:nvPr>
            <p:ph sz="half" idx="1"/>
          </p:nvPr>
        </p:nvSpPr>
        <p:spPr/>
        <p:txBody>
          <a:bodyPr>
            <a:normAutofit fontScale="92500" lnSpcReduction="10000"/>
          </a:bodyPr>
          <a:lstStyle/>
          <a:p>
            <a:pPr marL="0" indent="0">
              <a:buNone/>
            </a:pPr>
            <a:r>
              <a:rPr lang="en-CA" i="1" dirty="0"/>
              <a:t>Der du von </a:t>
            </a:r>
            <a:r>
              <a:rPr lang="en-CA" i="1" dirty="0" err="1"/>
              <a:t>dem</a:t>
            </a:r>
            <a:r>
              <a:rPr lang="en-CA" i="1" dirty="0"/>
              <a:t> </a:t>
            </a:r>
            <a:r>
              <a:rPr lang="en-CA" i="1" dirty="0" err="1"/>
              <a:t>Himmel</a:t>
            </a:r>
            <a:r>
              <a:rPr lang="en-CA" i="1" dirty="0"/>
              <a:t> </a:t>
            </a:r>
            <a:r>
              <a:rPr lang="en-CA" i="1" dirty="0" err="1"/>
              <a:t>bist</a:t>
            </a:r>
            <a:r>
              <a:rPr lang="en-CA" i="1" dirty="0"/>
              <a:t>,</a:t>
            </a:r>
            <a:br>
              <a:rPr lang="en-CA" i="1" dirty="0"/>
            </a:br>
            <a:r>
              <a:rPr lang="en-CA" i="1" dirty="0" err="1"/>
              <a:t>Alles</a:t>
            </a:r>
            <a:r>
              <a:rPr lang="en-CA" i="1" dirty="0"/>
              <a:t> </a:t>
            </a:r>
            <a:r>
              <a:rPr lang="en-CA" i="1" dirty="0" err="1"/>
              <a:t>Leid</a:t>
            </a:r>
            <a:r>
              <a:rPr lang="en-CA" i="1" dirty="0"/>
              <a:t> und </a:t>
            </a:r>
            <a:r>
              <a:rPr lang="en-CA" i="1" dirty="0" err="1"/>
              <a:t>Schmerzen</a:t>
            </a:r>
            <a:r>
              <a:rPr lang="en-CA" i="1" dirty="0"/>
              <a:t> stillest,</a:t>
            </a:r>
            <a:br>
              <a:rPr lang="en-CA" i="1" dirty="0"/>
            </a:br>
            <a:r>
              <a:rPr lang="en-CA" i="1" dirty="0"/>
              <a:t>Den, der </a:t>
            </a:r>
            <a:r>
              <a:rPr lang="en-CA" i="1" dirty="0" err="1"/>
              <a:t>doppelt</a:t>
            </a:r>
            <a:r>
              <a:rPr lang="en-CA" i="1" dirty="0"/>
              <a:t> </a:t>
            </a:r>
            <a:r>
              <a:rPr lang="en-CA" i="1" dirty="0" err="1"/>
              <a:t>elend</a:t>
            </a:r>
            <a:r>
              <a:rPr lang="en-CA" i="1" dirty="0"/>
              <a:t> </a:t>
            </a:r>
            <a:r>
              <a:rPr lang="en-CA" i="1" dirty="0" err="1"/>
              <a:t>ist</a:t>
            </a:r>
            <a:r>
              <a:rPr lang="en-CA" i="1" dirty="0"/>
              <a:t>,</a:t>
            </a:r>
            <a:br>
              <a:rPr lang="en-CA" i="1" dirty="0"/>
            </a:br>
            <a:r>
              <a:rPr lang="en-CA" i="1" dirty="0" err="1"/>
              <a:t>Doppelt</a:t>
            </a:r>
            <a:r>
              <a:rPr lang="en-CA" i="1" dirty="0"/>
              <a:t> </a:t>
            </a:r>
            <a:r>
              <a:rPr lang="en-CA" i="1" dirty="0" err="1"/>
              <a:t>mit</a:t>
            </a:r>
            <a:r>
              <a:rPr lang="en-CA" i="1" dirty="0"/>
              <a:t> </a:t>
            </a:r>
            <a:r>
              <a:rPr lang="en-CA" i="1" dirty="0" err="1"/>
              <a:t>Erquickung</a:t>
            </a:r>
            <a:r>
              <a:rPr lang="en-CA" i="1" dirty="0"/>
              <a:t> </a:t>
            </a:r>
            <a:r>
              <a:rPr lang="en-CA" i="1" dirty="0" err="1"/>
              <a:t>füllest</a:t>
            </a:r>
            <a:r>
              <a:rPr lang="en-CA" i="1" dirty="0"/>
              <a:t>;</a:t>
            </a:r>
            <a:br>
              <a:rPr lang="en-CA" i="1" dirty="0"/>
            </a:br>
            <a:r>
              <a:rPr lang="en-CA" i="1" dirty="0"/>
              <a:t>Ach, </a:t>
            </a:r>
            <a:r>
              <a:rPr lang="en-CA" i="1" dirty="0" err="1"/>
              <a:t>ich</a:t>
            </a:r>
            <a:r>
              <a:rPr lang="en-CA" i="1" dirty="0"/>
              <a:t> bin des </a:t>
            </a:r>
            <a:r>
              <a:rPr lang="en-CA" i="1" dirty="0" err="1"/>
              <a:t>Treibens</a:t>
            </a:r>
            <a:r>
              <a:rPr lang="en-CA" i="1" dirty="0"/>
              <a:t> </a:t>
            </a:r>
            <a:r>
              <a:rPr lang="en-CA" i="1" dirty="0" err="1"/>
              <a:t>müde</a:t>
            </a:r>
            <a:r>
              <a:rPr lang="en-CA" i="1" dirty="0"/>
              <a:t>!</a:t>
            </a:r>
            <a:br>
              <a:rPr lang="en-CA" i="1" dirty="0"/>
            </a:br>
            <a:r>
              <a:rPr lang="en-CA" i="1" dirty="0"/>
              <a:t>Was </a:t>
            </a:r>
            <a:r>
              <a:rPr lang="en-CA" i="1" dirty="0" err="1"/>
              <a:t>soll</a:t>
            </a:r>
            <a:r>
              <a:rPr lang="en-CA" i="1" dirty="0"/>
              <a:t> all der </a:t>
            </a:r>
            <a:r>
              <a:rPr lang="en-CA" i="1" dirty="0" err="1"/>
              <a:t>Schmerz</a:t>
            </a:r>
            <a:r>
              <a:rPr lang="en-CA" i="1" dirty="0"/>
              <a:t> und Lust?</a:t>
            </a:r>
            <a:br>
              <a:rPr lang="en-CA" i="1" dirty="0"/>
            </a:br>
            <a:r>
              <a:rPr lang="en-CA" i="1" dirty="0" err="1"/>
              <a:t>Süßer</a:t>
            </a:r>
            <a:r>
              <a:rPr lang="en-CA" i="1" dirty="0"/>
              <a:t> </a:t>
            </a:r>
            <a:r>
              <a:rPr lang="en-CA" i="1" dirty="0" err="1"/>
              <a:t>Friede</a:t>
            </a:r>
            <a:r>
              <a:rPr lang="en-CA" i="1" dirty="0"/>
              <a:t>,</a:t>
            </a:r>
            <a:br>
              <a:rPr lang="en-CA" i="1" dirty="0"/>
            </a:br>
            <a:r>
              <a:rPr lang="en-CA" i="1" dirty="0" err="1"/>
              <a:t>Komm</a:t>
            </a:r>
            <a:r>
              <a:rPr lang="en-CA" i="1" dirty="0"/>
              <a:t>, ach </a:t>
            </a:r>
            <a:r>
              <a:rPr lang="en-CA" i="1" dirty="0" err="1"/>
              <a:t>komm</a:t>
            </a:r>
            <a:r>
              <a:rPr lang="en-CA" i="1" dirty="0"/>
              <a:t> in </a:t>
            </a:r>
            <a:r>
              <a:rPr lang="en-CA" i="1" dirty="0" err="1"/>
              <a:t>meine</a:t>
            </a:r>
            <a:r>
              <a:rPr lang="en-CA" i="1" dirty="0"/>
              <a:t> </a:t>
            </a:r>
            <a:r>
              <a:rPr lang="en-CA" i="1" dirty="0" err="1"/>
              <a:t>Brust</a:t>
            </a:r>
            <a:r>
              <a:rPr lang="en-CA" i="1" dirty="0"/>
              <a:t>!</a:t>
            </a:r>
            <a:endParaRPr lang="en-CA" dirty="0"/>
          </a:p>
        </p:txBody>
      </p:sp>
      <p:sp>
        <p:nvSpPr>
          <p:cNvPr id="4" name="Content Placeholder 3"/>
          <p:cNvSpPr>
            <a:spLocks noGrp="1"/>
          </p:cNvSpPr>
          <p:nvPr>
            <p:ph sz="half" idx="2"/>
          </p:nvPr>
        </p:nvSpPr>
        <p:spPr/>
        <p:txBody>
          <a:bodyPr>
            <a:normAutofit fontScale="92500" lnSpcReduction="10000"/>
          </a:bodyPr>
          <a:lstStyle/>
          <a:p>
            <a:pPr marL="0" indent="0">
              <a:buNone/>
            </a:pPr>
            <a:r>
              <a:rPr lang="en-CA" i="1" dirty="0"/>
              <a:t>Thou that from the heavens art,</a:t>
            </a:r>
            <a:br>
              <a:rPr lang="en-CA" i="1" dirty="0"/>
            </a:br>
            <a:r>
              <a:rPr lang="en-CA" i="1" dirty="0"/>
              <a:t>Every pain and sorrow stillest,</a:t>
            </a:r>
            <a:br>
              <a:rPr lang="en-CA" i="1" dirty="0"/>
            </a:br>
            <a:r>
              <a:rPr lang="en-CA" i="1" dirty="0"/>
              <a:t>And the doubly wretched heart</a:t>
            </a:r>
            <a:br>
              <a:rPr lang="en-CA" i="1" dirty="0"/>
            </a:br>
            <a:r>
              <a:rPr lang="en-CA" i="1" dirty="0"/>
              <a:t>Doubly with refreshment </a:t>
            </a:r>
            <a:r>
              <a:rPr lang="en-CA" i="1" dirty="0" err="1"/>
              <a:t>fillest</a:t>
            </a:r>
            <a:r>
              <a:rPr lang="en-CA" i="1" dirty="0"/>
              <a:t>,</a:t>
            </a:r>
            <a:br>
              <a:rPr lang="en-CA" i="1" dirty="0"/>
            </a:br>
            <a:r>
              <a:rPr lang="en-CA" i="1" dirty="0"/>
              <a:t>I am weary with contending!</a:t>
            </a:r>
            <a:br>
              <a:rPr lang="en-CA" i="1" dirty="0"/>
            </a:br>
            <a:r>
              <a:rPr lang="en-CA" i="1" dirty="0"/>
              <a:t>Why this rapture and unrest?</a:t>
            </a:r>
            <a:br>
              <a:rPr lang="en-CA" i="1" dirty="0"/>
            </a:br>
            <a:r>
              <a:rPr lang="en-CA" i="1" dirty="0"/>
              <a:t>Peace descending</a:t>
            </a:r>
            <a:br>
              <a:rPr lang="en-CA" i="1" dirty="0"/>
            </a:br>
            <a:r>
              <a:rPr lang="en-CA" i="1" dirty="0"/>
              <a:t>Come ah, come into my breast!</a:t>
            </a:r>
            <a:endParaRPr lang="en-CA" dirty="0"/>
          </a:p>
        </p:txBody>
      </p:sp>
    </p:spTree>
    <p:extLst>
      <p:ext uri="{BB962C8B-B14F-4D97-AF65-F5344CB8AC3E}">
        <p14:creationId xmlns:p14="http://schemas.microsoft.com/office/powerpoint/2010/main" val="2547780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Don’t be afraid of other languages.  There are a host resources online to help you teach texts, provide translations, and offer interpretations.</a:t>
            </a:r>
          </a:p>
          <a:p>
            <a:r>
              <a:rPr lang="en-CA" dirty="0" err="1" smtClean="0"/>
              <a:t>Oye</a:t>
            </a:r>
            <a:r>
              <a:rPr lang="en-CA" dirty="0" smtClean="0"/>
              <a:t> – Jim Papoulis</a:t>
            </a:r>
            <a:endParaRPr lang="en-CA" dirty="0"/>
          </a:p>
        </p:txBody>
      </p:sp>
      <p:sp>
        <p:nvSpPr>
          <p:cNvPr id="2" name="Title 1"/>
          <p:cNvSpPr>
            <a:spLocks noGrp="1"/>
          </p:cNvSpPr>
          <p:nvPr>
            <p:ph type="title"/>
          </p:nvPr>
        </p:nvSpPr>
        <p:spPr/>
        <p:txBody>
          <a:bodyPr/>
          <a:lstStyle/>
          <a:p>
            <a:r>
              <a:rPr lang="en-CA" dirty="0" smtClean="0"/>
              <a:t>Language</a:t>
            </a:r>
            <a:endParaRPr lang="en-CA" dirty="0"/>
          </a:p>
        </p:txBody>
      </p:sp>
    </p:spTree>
    <p:extLst>
      <p:ext uri="{BB962C8B-B14F-4D97-AF65-F5344CB8AC3E}">
        <p14:creationId xmlns:p14="http://schemas.microsoft.com/office/powerpoint/2010/main" val="3448162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hlinkClick r:id="rId2"/>
              </a:rPr>
              <a:t>www.kimdenis.com</a:t>
            </a:r>
            <a:r>
              <a:rPr lang="en-CA" dirty="0" smtClean="0"/>
              <a:t/>
            </a:r>
            <a:br>
              <a:rPr lang="en-CA" dirty="0" smtClean="0"/>
            </a:br>
            <a:r>
              <a:rPr lang="en-CA" dirty="0" smtClean="0"/>
              <a:t>kimdenis@hotmail.com</a:t>
            </a:r>
            <a:endParaRPr lang="en-CA" dirty="0"/>
          </a:p>
        </p:txBody>
      </p:sp>
    </p:spTree>
    <p:extLst>
      <p:ext uri="{BB962C8B-B14F-4D97-AF65-F5344CB8AC3E}">
        <p14:creationId xmlns:p14="http://schemas.microsoft.com/office/powerpoint/2010/main" val="526005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Shumayela</a:t>
            </a:r>
            <a:endParaRPr lang="en-US" dirty="0"/>
          </a:p>
        </p:txBody>
      </p:sp>
      <p:sp>
        <p:nvSpPr>
          <p:cNvPr id="3" name="Content Placeholder 2"/>
          <p:cNvSpPr>
            <a:spLocks noGrp="1"/>
          </p:cNvSpPr>
          <p:nvPr>
            <p:ph sz="half" idx="1"/>
          </p:nvPr>
        </p:nvSpPr>
        <p:spPr/>
        <p:txBody>
          <a:bodyPr/>
          <a:lstStyle/>
          <a:p>
            <a:pPr>
              <a:buNone/>
            </a:pPr>
            <a:r>
              <a:rPr lang="en-US" dirty="0" err="1" smtClean="0"/>
              <a:t>Esta</a:t>
            </a:r>
            <a:r>
              <a:rPr lang="en-US" dirty="0" smtClean="0"/>
              <a:t> solo, </a:t>
            </a:r>
            <a:r>
              <a:rPr lang="en-US" dirty="0" err="1" smtClean="0"/>
              <a:t>llorando</a:t>
            </a:r>
            <a:endParaRPr lang="en-US" dirty="0" smtClean="0"/>
          </a:p>
          <a:p>
            <a:pPr>
              <a:buNone/>
            </a:pPr>
            <a:r>
              <a:rPr lang="en-US" dirty="0" smtClean="0"/>
              <a:t>En </a:t>
            </a:r>
            <a:r>
              <a:rPr lang="en-US" dirty="0" err="1" smtClean="0"/>
              <a:t>silencio</a:t>
            </a:r>
            <a:r>
              <a:rPr lang="en-US" dirty="0" smtClean="0"/>
              <a:t>, en la </a:t>
            </a:r>
            <a:r>
              <a:rPr lang="en-US" dirty="0" err="1" smtClean="0"/>
              <a:t>oscuridad</a:t>
            </a:r>
            <a:endParaRPr lang="en-US" dirty="0" smtClean="0"/>
          </a:p>
          <a:p>
            <a:pPr>
              <a:buNone/>
            </a:pPr>
            <a:r>
              <a:rPr lang="en-US" dirty="0" err="1" smtClean="0"/>
              <a:t>Esta</a:t>
            </a:r>
            <a:r>
              <a:rPr lang="en-US" dirty="0" smtClean="0"/>
              <a:t> </a:t>
            </a:r>
            <a:r>
              <a:rPr lang="en-US" dirty="0" err="1" smtClean="0"/>
              <a:t>sonando</a:t>
            </a:r>
            <a:r>
              <a:rPr lang="en-US" dirty="0" smtClean="0"/>
              <a:t>, </a:t>
            </a:r>
            <a:r>
              <a:rPr lang="en-US" dirty="0" err="1" smtClean="0"/>
              <a:t>deseando</a:t>
            </a:r>
            <a:endParaRPr lang="en-US" dirty="0" smtClean="0"/>
          </a:p>
          <a:p>
            <a:pPr>
              <a:buNone/>
            </a:pPr>
            <a:r>
              <a:rPr lang="en-US" dirty="0" smtClean="0"/>
              <a:t>Con </a:t>
            </a:r>
            <a:r>
              <a:rPr lang="en-US" dirty="0" err="1" smtClean="0"/>
              <a:t>esperanza</a:t>
            </a:r>
            <a:r>
              <a:rPr lang="en-US" dirty="0" smtClean="0"/>
              <a:t>, </a:t>
            </a:r>
            <a:r>
              <a:rPr lang="en-US" dirty="0" err="1" smtClean="0"/>
              <a:t>por</a:t>
            </a:r>
            <a:r>
              <a:rPr lang="en-US" dirty="0" smtClean="0"/>
              <a:t> la </a:t>
            </a:r>
            <a:r>
              <a:rPr lang="en-US" dirty="0" err="1" smtClean="0"/>
              <a:t>opportunidad</a:t>
            </a:r>
            <a:r>
              <a:rPr lang="en-US" dirty="0" smtClean="0"/>
              <a:t>.</a:t>
            </a:r>
          </a:p>
          <a:p>
            <a:pPr>
              <a:buNone/>
            </a:pPr>
            <a:endParaRPr lang="en-US" dirty="0" smtClean="0"/>
          </a:p>
          <a:p>
            <a:pPr>
              <a:buNone/>
            </a:pPr>
            <a:r>
              <a:rPr lang="en-US" dirty="0" err="1" smtClean="0"/>
              <a:t>Escuchalos</a:t>
            </a:r>
            <a:r>
              <a:rPr lang="en-US" dirty="0" smtClean="0"/>
              <a:t>, </a:t>
            </a:r>
            <a:r>
              <a:rPr lang="en-US" dirty="0" err="1" smtClean="0"/>
              <a:t>escuchalos</a:t>
            </a:r>
            <a:r>
              <a:rPr lang="en-US" dirty="0" smtClean="0"/>
              <a:t>, </a:t>
            </a:r>
            <a:r>
              <a:rPr lang="en-US" dirty="0" err="1" smtClean="0"/>
              <a:t>ellos</a:t>
            </a:r>
            <a:r>
              <a:rPr lang="en-US" dirty="0" smtClean="0"/>
              <a:t> </a:t>
            </a:r>
            <a:r>
              <a:rPr lang="en-US" dirty="0" err="1" smtClean="0"/>
              <a:t>te</a:t>
            </a:r>
            <a:r>
              <a:rPr lang="en-US" dirty="0" smtClean="0"/>
              <a:t> </a:t>
            </a:r>
            <a:r>
              <a:rPr lang="en-US" dirty="0" err="1" smtClean="0"/>
              <a:t>llaman</a:t>
            </a:r>
            <a:r>
              <a:rPr lang="en-US" dirty="0" smtClean="0"/>
              <a:t>.</a:t>
            </a:r>
          </a:p>
        </p:txBody>
      </p:sp>
      <p:sp>
        <p:nvSpPr>
          <p:cNvPr id="4" name="Content Placeholder 3"/>
          <p:cNvSpPr>
            <a:spLocks noGrp="1"/>
          </p:cNvSpPr>
          <p:nvPr>
            <p:ph sz="half" idx="2"/>
          </p:nvPr>
        </p:nvSpPr>
        <p:spPr/>
        <p:txBody>
          <a:bodyPr/>
          <a:lstStyle/>
          <a:p>
            <a:pPr>
              <a:buNone/>
            </a:pPr>
            <a:r>
              <a:rPr lang="en-US" dirty="0" smtClean="0"/>
              <a:t>All alone, in the darkness</a:t>
            </a:r>
          </a:p>
          <a:p>
            <a:pPr>
              <a:buNone/>
            </a:pPr>
            <a:r>
              <a:rPr lang="en-US" dirty="0" smtClean="0"/>
              <a:t>They are crying out for your help</a:t>
            </a:r>
          </a:p>
          <a:p>
            <a:pPr>
              <a:buNone/>
            </a:pPr>
            <a:r>
              <a:rPr lang="en-US" dirty="0" smtClean="0"/>
              <a:t>They are hoping, they are dreaming</a:t>
            </a:r>
          </a:p>
          <a:p>
            <a:pPr>
              <a:buNone/>
            </a:pPr>
            <a:r>
              <a:rPr lang="en-US" dirty="0" smtClean="0"/>
              <a:t>They are asking, for a change to be heard.</a:t>
            </a:r>
          </a:p>
          <a:p>
            <a:pPr>
              <a:buNone/>
            </a:pPr>
            <a:r>
              <a:rPr lang="en-US" dirty="0" smtClean="0"/>
              <a:t>Are you listening, can you hear their cries?</a:t>
            </a:r>
            <a:endParaRPr lang="en-US" dirty="0"/>
          </a:p>
        </p:txBody>
      </p:sp>
    </p:spTree>
    <p:extLst>
      <p:ext uri="{BB962C8B-B14F-4D97-AF65-F5344CB8AC3E}">
        <p14:creationId xmlns:p14="http://schemas.microsoft.com/office/powerpoint/2010/main" val="4157707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Oye</a:t>
            </a:r>
            <a:r>
              <a:rPr lang="en-CA" dirty="0" smtClean="0"/>
              <a:t> - Language</a:t>
            </a: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628800"/>
            <a:ext cx="8531092" cy="200367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85165"/>
            <a:ext cx="8531092" cy="2003083"/>
          </a:xfrm>
          <a:prstGeom prst="rect">
            <a:avLst/>
          </a:prstGeom>
        </p:spPr>
      </p:pic>
    </p:spTree>
    <p:extLst>
      <p:ext uri="{BB962C8B-B14F-4D97-AF65-F5344CB8AC3E}">
        <p14:creationId xmlns:p14="http://schemas.microsoft.com/office/powerpoint/2010/main" val="1334734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Oye</a:t>
            </a:r>
            <a:r>
              <a:rPr lang="en-CA" dirty="0" smtClean="0"/>
              <a:t> – Young Adelaide Voices, </a:t>
            </a:r>
            <a:br>
              <a:rPr lang="en-CA" dirty="0" smtClean="0"/>
            </a:br>
            <a:r>
              <a:rPr lang="en-CA" dirty="0" err="1" smtClean="0"/>
              <a:t>Neerpelt</a:t>
            </a:r>
            <a:r>
              <a:rPr lang="en-CA" dirty="0" smtClean="0"/>
              <a:t>, Belgium</a:t>
            </a:r>
            <a:endParaRPr lang="en-CA" dirty="0"/>
          </a:p>
        </p:txBody>
      </p:sp>
      <p:pic>
        <p:nvPicPr>
          <p:cNvPr id="3" name="aPyHNWNJOkA?version=3&amp;hl=en_US&amp;rel=0"/>
          <p:cNvPicPr>
            <a:picLocks noRot="1" noChangeAspect="1"/>
          </p:cNvPicPr>
          <p:nvPr>
            <a:videoFile r:link="rId1"/>
          </p:nvPr>
        </p:nvPicPr>
        <p:blipFill>
          <a:blip r:embed="rId3"/>
          <a:stretch>
            <a:fillRect/>
          </a:stretch>
        </p:blipFill>
        <p:spPr>
          <a:xfrm>
            <a:off x="1355643" y="1556792"/>
            <a:ext cx="6528725" cy="4896544"/>
          </a:xfrm>
          <a:prstGeom prst="rect">
            <a:avLst/>
          </a:prstGeom>
        </p:spPr>
      </p:pic>
    </p:spTree>
    <p:extLst>
      <p:ext uri="{BB962C8B-B14F-4D97-AF65-F5344CB8AC3E}">
        <p14:creationId xmlns:p14="http://schemas.microsoft.com/office/powerpoint/2010/main" val="1411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If the arrangement doesn’t work for your current ensemble, it’s okay to change it if the essence of the piece fits your mandate.</a:t>
            </a:r>
          </a:p>
          <a:p>
            <a:r>
              <a:rPr lang="en-CA" dirty="0" smtClean="0"/>
              <a:t>Northern Lights – </a:t>
            </a:r>
            <a:r>
              <a:rPr lang="en-CA" dirty="0" err="1" smtClean="0"/>
              <a:t>Frode</a:t>
            </a:r>
            <a:r>
              <a:rPr lang="en-CA" dirty="0" smtClean="0"/>
              <a:t> </a:t>
            </a:r>
            <a:r>
              <a:rPr lang="en-CA" dirty="0" err="1" smtClean="0"/>
              <a:t>Fjellheim</a:t>
            </a:r>
            <a:endParaRPr lang="en-CA" dirty="0" smtClean="0"/>
          </a:p>
          <a:p>
            <a:pPr lvl="1"/>
            <a:r>
              <a:rPr lang="en-CA" dirty="0" smtClean="0"/>
              <a:t>SSAA but the alto two part was very low</a:t>
            </a:r>
          </a:p>
          <a:p>
            <a:pPr lvl="1"/>
            <a:r>
              <a:rPr lang="en-CA" dirty="0" smtClean="0"/>
              <a:t>Super high descant part on soprano 1 didn’t add much to the piece</a:t>
            </a:r>
          </a:p>
          <a:p>
            <a:pPr lvl="1"/>
            <a:r>
              <a:rPr lang="en-CA" dirty="0" smtClean="0"/>
              <a:t>Transposed up one semitone and it worked</a:t>
            </a:r>
            <a:endParaRPr lang="en-CA" dirty="0"/>
          </a:p>
        </p:txBody>
      </p:sp>
      <p:sp>
        <p:nvSpPr>
          <p:cNvPr id="2" name="Title 1"/>
          <p:cNvSpPr>
            <a:spLocks noGrp="1"/>
          </p:cNvSpPr>
          <p:nvPr>
            <p:ph type="title"/>
          </p:nvPr>
        </p:nvSpPr>
        <p:spPr/>
        <p:txBody>
          <a:bodyPr/>
          <a:lstStyle/>
          <a:p>
            <a:r>
              <a:rPr lang="en-CA" dirty="0" smtClean="0"/>
              <a:t>Arrangement</a:t>
            </a:r>
            <a:endParaRPr lang="en-CA" dirty="0"/>
          </a:p>
        </p:txBody>
      </p:sp>
      <p:pic>
        <p:nvPicPr>
          <p:cNvPr id="4" name="18 Northern Light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4" y="5229200"/>
            <a:ext cx="487363" cy="487363"/>
          </a:xfrm>
          <a:prstGeom prst="rect">
            <a:avLst/>
          </a:prstGeom>
        </p:spPr>
      </p:pic>
    </p:spTree>
    <p:extLst>
      <p:ext uri="{BB962C8B-B14F-4D97-AF65-F5344CB8AC3E}">
        <p14:creationId xmlns:p14="http://schemas.microsoft.com/office/powerpoint/2010/main" val="1928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9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Young singers will sing in any style, you just need to show them how.  Don’t hesitate to try world music, selections from the classical canon, a cappella works, or music accompanied by non-traditional instruments.</a:t>
            </a:r>
          </a:p>
          <a:p>
            <a:r>
              <a:rPr lang="en-CA" dirty="0" smtClean="0"/>
              <a:t>Better yet, have the </a:t>
            </a:r>
            <a:r>
              <a:rPr lang="en-CA" dirty="0" err="1" smtClean="0"/>
              <a:t>singrs</a:t>
            </a:r>
            <a:r>
              <a:rPr lang="en-CA" dirty="0" smtClean="0"/>
              <a:t> play instruments themselves!</a:t>
            </a:r>
          </a:p>
          <a:p>
            <a:r>
              <a:rPr lang="en-CA" dirty="0" err="1" smtClean="0"/>
              <a:t>Deo</a:t>
            </a:r>
            <a:r>
              <a:rPr lang="en-CA" dirty="0" smtClean="0"/>
              <a:t> – Donna </a:t>
            </a:r>
            <a:r>
              <a:rPr lang="en-CA" dirty="0" err="1" smtClean="0"/>
              <a:t>Rhodenizer</a:t>
            </a:r>
            <a:endParaRPr lang="en-CA" dirty="0"/>
          </a:p>
        </p:txBody>
      </p:sp>
      <p:sp>
        <p:nvSpPr>
          <p:cNvPr id="2" name="Title 1"/>
          <p:cNvSpPr>
            <a:spLocks noGrp="1"/>
          </p:cNvSpPr>
          <p:nvPr>
            <p:ph type="title"/>
          </p:nvPr>
        </p:nvSpPr>
        <p:spPr/>
        <p:txBody>
          <a:bodyPr/>
          <a:lstStyle/>
          <a:p>
            <a:r>
              <a:rPr lang="en-CA" dirty="0" smtClean="0"/>
              <a:t>Diversity in Style</a:t>
            </a:r>
            <a:endParaRPr lang="en-CA" dirty="0"/>
          </a:p>
        </p:txBody>
      </p:sp>
    </p:spTree>
    <p:extLst>
      <p:ext uri="{BB962C8B-B14F-4D97-AF65-F5344CB8AC3E}">
        <p14:creationId xmlns:p14="http://schemas.microsoft.com/office/powerpoint/2010/main" val="34580611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Deo</a:t>
            </a:r>
            <a:r>
              <a:rPr lang="en-CA" dirty="0" smtClean="0"/>
              <a:t> – Using Instruments</a:t>
            </a:r>
            <a:endParaRPr lang="en-CA" dirty="0"/>
          </a:p>
        </p:txBody>
      </p:sp>
      <p:pic>
        <p:nvPicPr>
          <p:cNvPr id="3" name="Mo5d7TpNHek?version=3&amp;hl=en_US&amp;rel=0"/>
          <p:cNvPicPr>
            <a:picLocks noRot="1" noChangeAspect="1"/>
          </p:cNvPicPr>
          <p:nvPr>
            <a:videoFile r:link="rId1"/>
          </p:nvPr>
        </p:nvPicPr>
        <p:blipFill>
          <a:blip r:embed="rId3"/>
          <a:stretch>
            <a:fillRect/>
          </a:stretch>
        </p:blipFill>
        <p:spPr>
          <a:xfrm>
            <a:off x="1485528" y="1508183"/>
            <a:ext cx="6182816" cy="4637112"/>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41463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CA" dirty="0" smtClean="0"/>
              <a:t>If you have a chorister that loves to beat box, let them! They’ll be able to help you figure out where they think it fits in best.</a:t>
            </a:r>
          </a:p>
          <a:p>
            <a:pPr marL="0" indent="0">
              <a:buNone/>
            </a:pPr>
            <a:endParaRPr lang="en-CA" dirty="0" smtClean="0"/>
          </a:p>
          <a:p>
            <a:r>
              <a:rPr lang="en-CA" dirty="0" smtClean="0"/>
              <a:t>Movement, as long as it enhances and doesn’t detract from vocal production, is a great way to get choristers to engage with their bodies and sing!  </a:t>
            </a:r>
          </a:p>
        </p:txBody>
      </p:sp>
      <p:sp>
        <p:nvSpPr>
          <p:cNvPr id="2" name="Title 1"/>
          <p:cNvSpPr>
            <a:spLocks noGrp="1"/>
          </p:cNvSpPr>
          <p:nvPr>
            <p:ph type="title"/>
          </p:nvPr>
        </p:nvSpPr>
        <p:spPr/>
        <p:txBody>
          <a:bodyPr/>
          <a:lstStyle/>
          <a:p>
            <a:r>
              <a:rPr lang="en-CA" dirty="0" smtClean="0"/>
              <a:t>Active Participation </a:t>
            </a:r>
            <a:endParaRPr lang="en-CA" dirty="0"/>
          </a:p>
        </p:txBody>
      </p:sp>
      <p:pic>
        <p:nvPicPr>
          <p:cNvPr id="4" name="03 Hey Ho! Nobody_s Hom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945" y="2420888"/>
            <a:ext cx="487363" cy="487363"/>
          </a:xfrm>
          <a:prstGeom prst="rect">
            <a:avLst/>
          </a:prstGeom>
        </p:spPr>
      </p:pic>
    </p:spTree>
    <p:extLst>
      <p:ext uri="{BB962C8B-B14F-4D97-AF65-F5344CB8AC3E}">
        <p14:creationId xmlns:p14="http://schemas.microsoft.com/office/powerpoint/2010/main" val="99403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Flops of the Fifties</a:t>
            </a:r>
            <a:endParaRPr lang="en-CA" dirty="0"/>
          </a:p>
        </p:txBody>
      </p:sp>
      <p:pic>
        <p:nvPicPr>
          <p:cNvPr id="3" name="-hbvk9pY5EM?version=3&amp;hl=en_US&amp;rel=0"/>
          <p:cNvPicPr>
            <a:picLocks noRot="1" noChangeAspect="1"/>
          </p:cNvPicPr>
          <p:nvPr>
            <a:videoFile r:link="rId1"/>
          </p:nvPr>
        </p:nvPicPr>
        <p:blipFill>
          <a:blip r:embed="rId3"/>
          <a:stretch>
            <a:fillRect/>
          </a:stretch>
        </p:blipFill>
        <p:spPr>
          <a:xfrm>
            <a:off x="1403648" y="1628800"/>
            <a:ext cx="6432715" cy="4824536"/>
          </a:xfrm>
          <a:prstGeom prst="rect">
            <a:avLst/>
          </a:prstGeom>
        </p:spPr>
      </p:pic>
    </p:spTree>
    <p:extLst>
      <p:ext uri="{BB962C8B-B14F-4D97-AF65-F5344CB8AC3E}">
        <p14:creationId xmlns:p14="http://schemas.microsoft.com/office/powerpoint/2010/main" val="13851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Active Participation </a:t>
            </a:r>
          </a:p>
        </p:txBody>
      </p:sp>
      <p:sp>
        <p:nvSpPr>
          <p:cNvPr id="3" name="Content Placeholder 2"/>
          <p:cNvSpPr>
            <a:spLocks noGrp="1"/>
          </p:cNvSpPr>
          <p:nvPr>
            <p:ph sz="half" idx="1"/>
          </p:nvPr>
        </p:nvSpPr>
        <p:spPr>
          <a:xfrm>
            <a:off x="457200" y="2745432"/>
            <a:ext cx="4059936" cy="4572000"/>
          </a:xfrm>
        </p:spPr>
        <p:txBody>
          <a:bodyPr/>
          <a:lstStyle/>
          <a:p>
            <a:pPr marL="0" indent="0">
              <a:buNone/>
            </a:pPr>
            <a:r>
              <a:rPr lang="en-CA" sz="2800" dirty="0" err="1"/>
              <a:t>Kumbaya</a:t>
            </a:r>
            <a:r>
              <a:rPr lang="en-CA" sz="2800" dirty="0"/>
              <a:t>, Lord, </a:t>
            </a:r>
            <a:r>
              <a:rPr lang="en-CA" sz="2800" dirty="0" err="1"/>
              <a:t>Kumbaya</a:t>
            </a:r>
            <a:endParaRPr lang="en-CA" sz="2800" dirty="0"/>
          </a:p>
          <a:p>
            <a:pPr marL="0" indent="0">
              <a:buNone/>
            </a:pPr>
            <a:r>
              <a:rPr lang="en-CA" sz="2800" dirty="0" err="1"/>
              <a:t>Kumbaya</a:t>
            </a:r>
            <a:r>
              <a:rPr lang="en-CA" sz="2800" dirty="0"/>
              <a:t>, Lord, </a:t>
            </a:r>
            <a:r>
              <a:rPr lang="en-CA" sz="2800" dirty="0" err="1"/>
              <a:t>Kumbaya</a:t>
            </a:r>
            <a:endParaRPr lang="en-CA" sz="2800" dirty="0"/>
          </a:p>
          <a:p>
            <a:pPr marL="0" indent="0">
              <a:buNone/>
            </a:pPr>
            <a:r>
              <a:rPr lang="en-CA" sz="2800" dirty="0" err="1"/>
              <a:t>Kumbaya</a:t>
            </a:r>
            <a:r>
              <a:rPr lang="en-CA" sz="2800" dirty="0"/>
              <a:t>, Lord, </a:t>
            </a:r>
            <a:r>
              <a:rPr lang="en-CA" sz="2800" dirty="0" err="1"/>
              <a:t>Kumbaya</a:t>
            </a:r>
            <a:endParaRPr lang="en-CA" sz="2800" dirty="0"/>
          </a:p>
          <a:p>
            <a:pPr marL="0" indent="0">
              <a:buNone/>
            </a:pPr>
            <a:r>
              <a:rPr lang="en-CA" sz="2800" dirty="0" err="1"/>
              <a:t>Kumbaya</a:t>
            </a:r>
            <a:r>
              <a:rPr lang="en-CA" sz="2800" dirty="0"/>
              <a:t>, Lord, </a:t>
            </a:r>
            <a:r>
              <a:rPr lang="en-CA" sz="2800" dirty="0" err="1"/>
              <a:t>Kumbaya</a:t>
            </a:r>
            <a:endParaRPr lang="en-CA" sz="2800" dirty="0"/>
          </a:p>
          <a:p>
            <a:pPr marL="0" indent="0">
              <a:buNone/>
            </a:pPr>
            <a:endParaRPr lang="en-CA" dirty="0"/>
          </a:p>
        </p:txBody>
      </p:sp>
      <p:sp>
        <p:nvSpPr>
          <p:cNvPr id="4" name="Content Placeholder 3"/>
          <p:cNvSpPr>
            <a:spLocks noGrp="1"/>
          </p:cNvSpPr>
          <p:nvPr>
            <p:ph sz="half" idx="2"/>
          </p:nvPr>
        </p:nvSpPr>
        <p:spPr>
          <a:xfrm>
            <a:off x="4648200" y="2745432"/>
            <a:ext cx="4059936" cy="4572000"/>
          </a:xfrm>
        </p:spPr>
        <p:txBody>
          <a:bodyPr/>
          <a:lstStyle/>
          <a:p>
            <a:pPr marL="0" indent="0">
              <a:buNone/>
            </a:pPr>
            <a:r>
              <a:rPr lang="en-CA" sz="2800" dirty="0"/>
              <a:t>Somebody’s singing, Lord, </a:t>
            </a:r>
            <a:r>
              <a:rPr lang="en-CA" sz="2800" dirty="0" err="1"/>
              <a:t>Kumbaya</a:t>
            </a:r>
            <a:r>
              <a:rPr lang="en-CA" sz="2800" dirty="0"/>
              <a:t> </a:t>
            </a:r>
            <a:r>
              <a:rPr lang="en-CA" sz="2800" dirty="0" err="1" smtClean="0"/>
              <a:t>woh</a:t>
            </a:r>
            <a:endParaRPr lang="en-CA" sz="2800" dirty="0"/>
          </a:p>
          <a:p>
            <a:pPr marL="0" indent="0">
              <a:buNone/>
            </a:pPr>
            <a:r>
              <a:rPr lang="en-CA" sz="2800" dirty="0"/>
              <a:t>Somebody’s singing, Lord, </a:t>
            </a:r>
            <a:r>
              <a:rPr lang="en-CA" sz="2800" dirty="0" err="1"/>
              <a:t>Kumbaya</a:t>
            </a:r>
            <a:r>
              <a:rPr lang="en-CA" sz="2800" dirty="0"/>
              <a:t> </a:t>
            </a:r>
            <a:r>
              <a:rPr lang="en-CA" sz="2800" dirty="0" err="1" smtClean="0"/>
              <a:t>woh</a:t>
            </a:r>
            <a:endParaRPr lang="en-CA" sz="2800" dirty="0"/>
          </a:p>
          <a:p>
            <a:pPr marL="0" indent="0">
              <a:buNone/>
            </a:pPr>
            <a:r>
              <a:rPr lang="en-CA" sz="2800" dirty="0"/>
              <a:t>Somebody’s singing, Lord, </a:t>
            </a:r>
            <a:r>
              <a:rPr lang="en-CA" sz="2800" dirty="0" err="1"/>
              <a:t>Kumbaya</a:t>
            </a:r>
            <a:r>
              <a:rPr lang="en-CA" sz="2800" dirty="0"/>
              <a:t> </a:t>
            </a:r>
            <a:r>
              <a:rPr lang="en-CA" sz="2800" dirty="0" err="1" smtClean="0"/>
              <a:t>woh</a:t>
            </a:r>
            <a:endParaRPr lang="en-CA" sz="2800" dirty="0"/>
          </a:p>
          <a:p>
            <a:pPr marL="0" indent="0">
              <a:buNone/>
            </a:pPr>
            <a:r>
              <a:rPr lang="en-CA" sz="2800" dirty="0"/>
              <a:t>Singing sun, rain, storm or fire , </a:t>
            </a:r>
            <a:r>
              <a:rPr lang="en-CA" sz="2800" dirty="0" err="1"/>
              <a:t>Kumbaya</a:t>
            </a:r>
            <a:endParaRPr lang="en-CA" sz="2800" dirty="0"/>
          </a:p>
          <a:p>
            <a:pPr marL="0" indent="0">
              <a:buNone/>
            </a:pPr>
            <a:endParaRPr lang="en-CA" dirty="0"/>
          </a:p>
        </p:txBody>
      </p:sp>
      <p:sp>
        <p:nvSpPr>
          <p:cNvPr id="5" name="Content Placeholder 2"/>
          <p:cNvSpPr txBox="1">
            <a:spLocks/>
          </p:cNvSpPr>
          <p:nvPr/>
        </p:nvSpPr>
        <p:spPr>
          <a:xfrm>
            <a:off x="457200" y="1524000"/>
            <a:ext cx="8229600" cy="1328936"/>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CA" dirty="0" smtClean="0"/>
              <a:t>Choristers and congregations alike take risks when they feel safe to do so.</a:t>
            </a:r>
          </a:p>
        </p:txBody>
      </p:sp>
    </p:spTree>
    <p:extLst>
      <p:ext uri="{BB962C8B-B14F-4D97-AF65-F5344CB8AC3E}">
        <p14:creationId xmlns:p14="http://schemas.microsoft.com/office/powerpoint/2010/main" val="392630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4365104"/>
            <a:ext cx="8229600" cy="1219200"/>
          </a:xfrm>
        </p:spPr>
        <p:txBody>
          <a:bodyPr>
            <a:normAutofit fontScale="90000"/>
          </a:bodyPr>
          <a:lstStyle/>
          <a:p>
            <a:pPr algn="ctr"/>
            <a:r>
              <a:rPr lang="en-CA" i="1" dirty="0">
                <a:effectLst/>
              </a:rPr>
              <a:t>This session will focus on the development of the child’s singing voice and will include repertoire ideas to use in worship that encourage singing, some do’s and don’ts when hunting for repertoire, and some great exercises and games to use to encourage children to sing</a:t>
            </a:r>
            <a:endParaRPr lang="en-CA" dirty="0"/>
          </a:p>
        </p:txBody>
      </p:sp>
    </p:spTree>
    <p:extLst>
      <p:ext uri="{BB962C8B-B14F-4D97-AF65-F5344CB8AC3E}">
        <p14:creationId xmlns:p14="http://schemas.microsoft.com/office/powerpoint/2010/main" val="2603482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140968"/>
            <a:ext cx="8229600" cy="1219200"/>
          </a:xfrm>
        </p:spPr>
        <p:txBody>
          <a:bodyPr>
            <a:normAutofit fontScale="90000"/>
          </a:bodyPr>
          <a:lstStyle/>
          <a:p>
            <a:pPr algn="ctr"/>
            <a:r>
              <a:rPr lang="en-CA" dirty="0" smtClean="0">
                <a:effectLst/>
              </a:rPr>
              <a:t>The success of a children’s choir is due in large part to two things:</a:t>
            </a:r>
            <a:br>
              <a:rPr lang="en-CA" dirty="0" smtClean="0">
                <a:effectLst/>
              </a:rPr>
            </a:br>
            <a:r>
              <a:rPr lang="en-CA" dirty="0" smtClean="0">
                <a:effectLst/>
              </a:rPr>
              <a:t/>
            </a:r>
            <a:br>
              <a:rPr lang="en-CA" dirty="0" smtClean="0">
                <a:effectLst/>
              </a:rPr>
            </a:br>
            <a:r>
              <a:rPr lang="en-CA" dirty="0" smtClean="0">
                <a:effectLst/>
              </a:rPr>
              <a:t>1. The Repertoire</a:t>
            </a:r>
            <a:br>
              <a:rPr lang="en-CA" dirty="0" smtClean="0">
                <a:effectLst/>
              </a:rPr>
            </a:br>
            <a:r>
              <a:rPr lang="en-CA" dirty="0" smtClean="0">
                <a:effectLst/>
              </a:rPr>
              <a:t>2. The Conductor’s Ability to Teach It</a:t>
            </a:r>
            <a:endParaRPr lang="en-CA" dirty="0"/>
          </a:p>
        </p:txBody>
      </p:sp>
    </p:spTree>
    <p:extLst>
      <p:ext uri="{BB962C8B-B14F-4D97-AF65-F5344CB8AC3E}">
        <p14:creationId xmlns:p14="http://schemas.microsoft.com/office/powerpoint/2010/main" val="838057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Development of the Singing Voice</a:t>
            </a:r>
            <a:endParaRPr lang="en-CA" dirty="0"/>
          </a:p>
        </p:txBody>
      </p:sp>
      <p:sp>
        <p:nvSpPr>
          <p:cNvPr id="3" name="Text Placeholder 2"/>
          <p:cNvSpPr>
            <a:spLocks noGrp="1"/>
          </p:cNvSpPr>
          <p:nvPr>
            <p:ph type="body" idx="1"/>
          </p:nvPr>
        </p:nvSpPr>
        <p:spPr/>
        <p:txBody>
          <a:bodyPr/>
          <a:lstStyle/>
          <a:p>
            <a:r>
              <a:rPr lang="en-CA" dirty="0" smtClean="0"/>
              <a:t>Head Voice, Head Voice, Head Voice!!!</a:t>
            </a:r>
            <a:endParaRPr lang="en-CA" dirty="0"/>
          </a:p>
        </p:txBody>
      </p:sp>
    </p:spTree>
    <p:extLst>
      <p:ext uri="{BB962C8B-B14F-4D97-AF65-F5344CB8AC3E}">
        <p14:creationId xmlns:p14="http://schemas.microsoft.com/office/powerpoint/2010/main" val="2144980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CA" dirty="0" smtClean="0"/>
              <a:t>Many popular teaching books for music educators and worship leaders cater to the teacher and not the singer.</a:t>
            </a:r>
          </a:p>
          <a:p>
            <a:r>
              <a:rPr lang="en-CA" dirty="0" smtClean="0"/>
              <a:t>These songs are too low!</a:t>
            </a:r>
          </a:p>
          <a:p>
            <a:r>
              <a:rPr lang="en-CA" dirty="0" smtClean="0"/>
              <a:t>Healthy vocal development relies on the use and development of head voice.</a:t>
            </a:r>
          </a:p>
          <a:p>
            <a:r>
              <a:rPr lang="en-CA" dirty="0" smtClean="0"/>
              <a:t>Great and easy exercises (watch out for mouth shape):</a:t>
            </a:r>
          </a:p>
          <a:p>
            <a:pPr lvl="1"/>
            <a:r>
              <a:rPr lang="en-CA" dirty="0" smtClean="0"/>
              <a:t>Sirens</a:t>
            </a:r>
          </a:p>
          <a:p>
            <a:pPr lvl="1"/>
            <a:r>
              <a:rPr lang="en-CA" dirty="0" smtClean="0"/>
              <a:t>Laughing</a:t>
            </a:r>
          </a:p>
          <a:p>
            <a:pPr lvl="1"/>
            <a:r>
              <a:rPr lang="en-CA" dirty="0" smtClean="0"/>
              <a:t>Monkey Sounds</a:t>
            </a:r>
          </a:p>
          <a:p>
            <a:pPr lvl="1"/>
            <a:r>
              <a:rPr lang="en-CA" dirty="0" smtClean="0"/>
              <a:t>Boomerang – don’t forget to catch it!</a:t>
            </a:r>
          </a:p>
        </p:txBody>
      </p:sp>
      <p:sp>
        <p:nvSpPr>
          <p:cNvPr id="3" name="Title 2"/>
          <p:cNvSpPr>
            <a:spLocks noGrp="1"/>
          </p:cNvSpPr>
          <p:nvPr>
            <p:ph type="title"/>
          </p:nvPr>
        </p:nvSpPr>
        <p:spPr/>
        <p:txBody>
          <a:bodyPr/>
          <a:lstStyle/>
          <a:p>
            <a:r>
              <a:rPr lang="en-CA" dirty="0" smtClean="0"/>
              <a:t>So Low!</a:t>
            </a:r>
            <a:endParaRPr lang="en-CA" dirty="0"/>
          </a:p>
        </p:txBody>
      </p:sp>
    </p:spTree>
    <p:extLst>
      <p:ext uri="{BB962C8B-B14F-4D97-AF65-F5344CB8AC3E}">
        <p14:creationId xmlns:p14="http://schemas.microsoft.com/office/powerpoint/2010/main" val="1577646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824880"/>
          </a:xfrm>
        </p:spPr>
        <p:txBody>
          <a:bodyPr>
            <a:normAutofit lnSpcReduction="10000"/>
          </a:bodyPr>
          <a:lstStyle/>
          <a:p>
            <a:r>
              <a:rPr lang="en-CA" dirty="0" smtClean="0"/>
              <a:t>Can the singers stay primarily in mid-register and head voice?</a:t>
            </a:r>
          </a:p>
          <a:p>
            <a:pPr marL="0" indent="0">
              <a:buNone/>
            </a:pPr>
            <a:endParaRPr lang="en-CA" dirty="0"/>
          </a:p>
          <a:p>
            <a:pPr marL="0" indent="0">
              <a:buNone/>
            </a:pPr>
            <a:endParaRPr lang="en-CA" dirty="0" smtClean="0"/>
          </a:p>
          <a:p>
            <a:pPr marL="0" indent="0">
              <a:buNone/>
            </a:pPr>
            <a:endParaRPr lang="en-CA" dirty="0" smtClean="0"/>
          </a:p>
        </p:txBody>
      </p:sp>
      <p:sp>
        <p:nvSpPr>
          <p:cNvPr id="2" name="Title 1"/>
          <p:cNvSpPr>
            <a:spLocks noGrp="1"/>
          </p:cNvSpPr>
          <p:nvPr>
            <p:ph type="title"/>
          </p:nvPr>
        </p:nvSpPr>
        <p:spPr/>
        <p:txBody>
          <a:bodyPr/>
          <a:lstStyle/>
          <a:p>
            <a:r>
              <a:rPr lang="en-CA" dirty="0" smtClean="0"/>
              <a:t>Choosing Repertoire: Vocal Range</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492896"/>
            <a:ext cx="2855976" cy="694944"/>
          </a:xfrm>
          <a:prstGeom prst="rect">
            <a:avLst/>
          </a:prstGeom>
        </p:spPr>
      </p:pic>
      <p:sp>
        <p:nvSpPr>
          <p:cNvPr id="5" name="TextBox 4"/>
          <p:cNvSpPr txBox="1"/>
          <p:nvPr/>
        </p:nvSpPr>
        <p:spPr>
          <a:xfrm>
            <a:off x="1619672" y="3212976"/>
            <a:ext cx="2880320" cy="369332"/>
          </a:xfrm>
          <a:prstGeom prst="rect">
            <a:avLst/>
          </a:prstGeom>
          <a:noFill/>
        </p:spPr>
        <p:txBody>
          <a:bodyPr wrap="square" rtlCol="0">
            <a:spAutoFit/>
          </a:bodyPr>
          <a:lstStyle/>
          <a:p>
            <a:r>
              <a:rPr lang="en-CA" dirty="0" smtClean="0"/>
              <a:t>Pre-School to Grade Two</a:t>
            </a:r>
            <a:endParaRPr lang="en-CA"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449156"/>
            <a:ext cx="2855976" cy="694944"/>
          </a:xfrm>
          <a:prstGeom prst="rect">
            <a:avLst/>
          </a:prstGeom>
        </p:spPr>
      </p:pic>
      <p:sp>
        <p:nvSpPr>
          <p:cNvPr id="7" name="TextBox 6"/>
          <p:cNvSpPr txBox="1"/>
          <p:nvPr/>
        </p:nvSpPr>
        <p:spPr>
          <a:xfrm>
            <a:off x="4788024" y="3169236"/>
            <a:ext cx="2880320" cy="369332"/>
          </a:xfrm>
          <a:prstGeom prst="rect">
            <a:avLst/>
          </a:prstGeom>
          <a:noFill/>
        </p:spPr>
        <p:txBody>
          <a:bodyPr wrap="square" rtlCol="0">
            <a:spAutoFit/>
          </a:bodyPr>
          <a:lstStyle/>
          <a:p>
            <a:r>
              <a:rPr lang="en-CA" dirty="0" smtClean="0"/>
              <a:t>Upper Elementary</a:t>
            </a:r>
            <a:endParaRPr lang="en-CA"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717032"/>
            <a:ext cx="2855976" cy="694944"/>
          </a:xfrm>
          <a:prstGeom prst="rect">
            <a:avLst/>
          </a:prstGeom>
        </p:spPr>
      </p:pic>
      <p:sp>
        <p:nvSpPr>
          <p:cNvPr id="9" name="TextBox 8"/>
          <p:cNvSpPr txBox="1"/>
          <p:nvPr/>
        </p:nvSpPr>
        <p:spPr>
          <a:xfrm>
            <a:off x="4860032" y="4437112"/>
            <a:ext cx="2880320" cy="369332"/>
          </a:xfrm>
          <a:prstGeom prst="rect">
            <a:avLst/>
          </a:prstGeom>
          <a:noFill/>
        </p:spPr>
        <p:txBody>
          <a:bodyPr wrap="square" rtlCol="0">
            <a:spAutoFit/>
          </a:bodyPr>
          <a:lstStyle/>
          <a:p>
            <a:r>
              <a:rPr lang="en-CA" dirty="0" smtClean="0"/>
              <a:t>Junior High – Full Range</a:t>
            </a:r>
            <a:endParaRPr lang="en-CA"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1449" y="3717032"/>
            <a:ext cx="2855976" cy="694944"/>
          </a:xfrm>
          <a:prstGeom prst="rect">
            <a:avLst/>
          </a:prstGeom>
        </p:spPr>
      </p:pic>
      <p:sp>
        <p:nvSpPr>
          <p:cNvPr id="13" name="TextBox 12"/>
          <p:cNvSpPr txBox="1"/>
          <p:nvPr/>
        </p:nvSpPr>
        <p:spPr>
          <a:xfrm>
            <a:off x="1651449" y="4437112"/>
            <a:ext cx="2880320" cy="369332"/>
          </a:xfrm>
          <a:prstGeom prst="rect">
            <a:avLst/>
          </a:prstGeom>
          <a:noFill/>
        </p:spPr>
        <p:txBody>
          <a:bodyPr wrap="square" rtlCol="0">
            <a:spAutoFit/>
          </a:bodyPr>
          <a:lstStyle/>
          <a:p>
            <a:r>
              <a:rPr lang="en-CA" dirty="0" smtClean="0"/>
              <a:t>Junior High – Mid-Register</a:t>
            </a:r>
            <a:endParaRPr lang="en-CA" dirty="0"/>
          </a:p>
        </p:txBody>
      </p:sp>
      <p:sp>
        <p:nvSpPr>
          <p:cNvPr id="14" name="TextBox 13"/>
          <p:cNvSpPr txBox="1"/>
          <p:nvPr/>
        </p:nvSpPr>
        <p:spPr>
          <a:xfrm>
            <a:off x="1403648" y="5157192"/>
            <a:ext cx="6624736" cy="646331"/>
          </a:xfrm>
          <a:prstGeom prst="rect">
            <a:avLst/>
          </a:prstGeom>
          <a:noFill/>
        </p:spPr>
        <p:txBody>
          <a:bodyPr wrap="square" rtlCol="0">
            <a:spAutoFit/>
          </a:bodyPr>
          <a:lstStyle/>
          <a:p>
            <a:pPr algn="ctr"/>
            <a:r>
              <a:rPr lang="en-CA" sz="3600" dirty="0" smtClean="0"/>
              <a:t>Transposition is your friend!</a:t>
            </a:r>
            <a:endParaRPr lang="en-CA" sz="3600" dirty="0"/>
          </a:p>
        </p:txBody>
      </p:sp>
    </p:spTree>
    <p:extLst>
      <p:ext uri="{BB962C8B-B14F-4D97-AF65-F5344CB8AC3E}">
        <p14:creationId xmlns:p14="http://schemas.microsoft.com/office/powerpoint/2010/main" val="2474795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For changing voice boys, is the range limited?</a:t>
            </a:r>
          </a:p>
          <a:p>
            <a:endParaRPr lang="en-CA" dirty="0"/>
          </a:p>
          <a:p>
            <a:endParaRPr lang="en-CA" dirty="0" smtClean="0"/>
          </a:p>
          <a:p>
            <a:endParaRPr lang="en-CA" dirty="0" smtClean="0"/>
          </a:p>
          <a:p>
            <a:r>
              <a:rPr lang="en-CA" dirty="0" smtClean="0"/>
              <a:t>For recently changed voice boys, does the baritone line go too high?</a:t>
            </a:r>
            <a:endParaRPr lang="en-CA" dirty="0"/>
          </a:p>
        </p:txBody>
      </p:sp>
      <p:sp>
        <p:nvSpPr>
          <p:cNvPr id="2" name="Title 1"/>
          <p:cNvSpPr>
            <a:spLocks noGrp="1"/>
          </p:cNvSpPr>
          <p:nvPr>
            <p:ph type="title"/>
          </p:nvPr>
        </p:nvSpPr>
        <p:spPr/>
        <p:txBody>
          <a:bodyPr/>
          <a:lstStyle/>
          <a:p>
            <a:r>
              <a:rPr lang="en-CA" dirty="0" smtClean="0"/>
              <a:t>Choosing Repertoire: Vocal Range</a:t>
            </a: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204864"/>
            <a:ext cx="2855976" cy="694944"/>
          </a:xfrm>
          <a:prstGeom prst="rect">
            <a:avLst/>
          </a:prstGeom>
        </p:spPr>
      </p:pic>
      <p:sp>
        <p:nvSpPr>
          <p:cNvPr id="6" name="TextBox 5"/>
          <p:cNvSpPr txBox="1"/>
          <p:nvPr/>
        </p:nvSpPr>
        <p:spPr>
          <a:xfrm>
            <a:off x="899592" y="2924944"/>
            <a:ext cx="2880320" cy="369332"/>
          </a:xfrm>
          <a:prstGeom prst="rect">
            <a:avLst/>
          </a:prstGeom>
          <a:noFill/>
        </p:spPr>
        <p:txBody>
          <a:bodyPr wrap="square" rtlCol="0">
            <a:spAutoFit/>
          </a:bodyPr>
          <a:lstStyle/>
          <a:p>
            <a:r>
              <a:rPr lang="en-CA" dirty="0" smtClean="0"/>
              <a:t>Changing Voices</a:t>
            </a:r>
            <a:endParaRPr lang="en-CA"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509120"/>
            <a:ext cx="2855976" cy="694944"/>
          </a:xfrm>
          <a:prstGeom prst="rect">
            <a:avLst/>
          </a:prstGeom>
        </p:spPr>
      </p:pic>
      <p:sp>
        <p:nvSpPr>
          <p:cNvPr id="8" name="TextBox 7"/>
          <p:cNvSpPr txBox="1"/>
          <p:nvPr/>
        </p:nvSpPr>
        <p:spPr>
          <a:xfrm>
            <a:off x="899592" y="5229200"/>
            <a:ext cx="2880320" cy="369332"/>
          </a:xfrm>
          <a:prstGeom prst="rect">
            <a:avLst/>
          </a:prstGeom>
          <a:noFill/>
        </p:spPr>
        <p:txBody>
          <a:bodyPr wrap="square" rtlCol="0">
            <a:spAutoFit/>
          </a:bodyPr>
          <a:lstStyle/>
          <a:p>
            <a:r>
              <a:rPr lang="en-CA" dirty="0" smtClean="0"/>
              <a:t>Changed Voices</a:t>
            </a:r>
            <a:endParaRPr lang="en-CA" dirty="0"/>
          </a:p>
        </p:txBody>
      </p:sp>
      <p:sp>
        <p:nvSpPr>
          <p:cNvPr id="9" name="TextBox 8"/>
          <p:cNvSpPr txBox="1"/>
          <p:nvPr/>
        </p:nvSpPr>
        <p:spPr>
          <a:xfrm>
            <a:off x="4211960" y="2204864"/>
            <a:ext cx="4320480" cy="923330"/>
          </a:xfrm>
          <a:prstGeom prst="rect">
            <a:avLst/>
          </a:prstGeom>
          <a:noFill/>
        </p:spPr>
        <p:txBody>
          <a:bodyPr wrap="square" rtlCol="0">
            <a:spAutoFit/>
          </a:bodyPr>
          <a:lstStyle/>
          <a:p>
            <a:r>
              <a:rPr lang="en-CA" dirty="0" smtClean="0"/>
              <a:t>Use Drones!</a:t>
            </a:r>
          </a:p>
          <a:p>
            <a:r>
              <a:rPr lang="en-CA" dirty="0" err="1" smtClean="0"/>
              <a:t>Aeyaya</a:t>
            </a:r>
            <a:r>
              <a:rPr lang="en-CA" dirty="0" smtClean="0"/>
              <a:t> </a:t>
            </a:r>
            <a:r>
              <a:rPr lang="en-CA" dirty="0" err="1" smtClean="0"/>
              <a:t>Balana</a:t>
            </a:r>
            <a:r>
              <a:rPr lang="en-CA" dirty="0" smtClean="0"/>
              <a:t> </a:t>
            </a:r>
            <a:r>
              <a:rPr lang="en-CA" dirty="0" err="1" smtClean="0"/>
              <a:t>Sakkad</a:t>
            </a:r>
            <a:r>
              <a:rPr lang="en-CA" dirty="0" smtClean="0"/>
              <a:t> – Indian Folk Song, arr. John Higgins</a:t>
            </a:r>
            <a:endParaRPr lang="en-CA" dirty="0"/>
          </a:p>
        </p:txBody>
      </p:sp>
    </p:spTree>
    <p:extLst>
      <p:ext uri="{BB962C8B-B14F-4D97-AF65-F5344CB8AC3E}">
        <p14:creationId xmlns:p14="http://schemas.microsoft.com/office/powerpoint/2010/main" val="1275960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Aeyaya</a:t>
            </a:r>
            <a:r>
              <a:rPr lang="en-CA" dirty="0" smtClean="0"/>
              <a:t> </a:t>
            </a:r>
            <a:r>
              <a:rPr lang="en-CA" dirty="0" err="1" smtClean="0"/>
              <a:t>Balana</a:t>
            </a:r>
            <a:r>
              <a:rPr lang="en-CA" dirty="0" smtClean="0"/>
              <a:t> </a:t>
            </a:r>
            <a:r>
              <a:rPr lang="en-CA" dirty="0" err="1" smtClean="0"/>
              <a:t>Sakkad</a:t>
            </a:r>
            <a:r>
              <a:rPr lang="en-CA" dirty="0" smtClean="0"/>
              <a:t> – Using Drones</a:t>
            </a:r>
            <a:endParaRPr lang="en-CA"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050" b="14587"/>
          <a:stretch/>
        </p:blipFill>
        <p:spPr>
          <a:xfrm>
            <a:off x="2251518" y="1377777"/>
            <a:ext cx="4768754" cy="5219575"/>
          </a:xfrm>
          <a:prstGeom prst="rect">
            <a:avLst/>
          </a:prstGeom>
        </p:spPr>
      </p:pic>
    </p:spTree>
    <p:extLst>
      <p:ext uri="{BB962C8B-B14F-4D97-AF65-F5344CB8AC3E}">
        <p14:creationId xmlns:p14="http://schemas.microsoft.com/office/powerpoint/2010/main" val="28241895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775</TotalTime>
  <Words>916</Words>
  <Application>Microsoft Office PowerPoint</Application>
  <PresentationFormat>On-screen Show (4:3)</PresentationFormat>
  <Paragraphs>111</Paragraphs>
  <Slides>28</Slides>
  <Notes>0</Notes>
  <HiddenSlides>0</HiddenSlides>
  <MMClips>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Paper</vt:lpstr>
      <vt:lpstr>Explorations and Discoveries</vt:lpstr>
      <vt:lpstr>www.kimdenis.com kimdenis@hotmail.com</vt:lpstr>
      <vt:lpstr>This session will focus on the development of the child’s singing voice and will include repertoire ideas to use in worship that encourage singing, some do’s and don’ts when hunting for repertoire, and some great exercises and games to use to encourage children to sing</vt:lpstr>
      <vt:lpstr>The success of a children’s choir is due in large part to two things:  1. The Repertoire 2. The Conductor’s Ability to Teach It</vt:lpstr>
      <vt:lpstr>Development of the Singing Voice</vt:lpstr>
      <vt:lpstr>So Low!</vt:lpstr>
      <vt:lpstr>Choosing Repertoire: Vocal Range</vt:lpstr>
      <vt:lpstr>Choosing Repertoire: Vocal Range</vt:lpstr>
      <vt:lpstr>Aeyaya Balana Sakkad – Using Drones</vt:lpstr>
      <vt:lpstr>Melodic Intervals</vt:lpstr>
      <vt:lpstr>Homeward Bound – Steps and Leaps</vt:lpstr>
      <vt:lpstr>Harmonic Intervals</vt:lpstr>
      <vt:lpstr>A Jubilant Song – 2 part</vt:lpstr>
      <vt:lpstr>Tempo</vt:lpstr>
      <vt:lpstr>Age-Appropriate Text</vt:lpstr>
      <vt:lpstr>Shalom, Pacem, Peace – Ruth Elaine Schramm</vt:lpstr>
      <vt:lpstr>Gender-Appropriate Text</vt:lpstr>
      <vt:lpstr>Wanderers Nachtlied</vt:lpstr>
      <vt:lpstr>Language</vt:lpstr>
      <vt:lpstr>Shumayela</vt:lpstr>
      <vt:lpstr>Oye - Language</vt:lpstr>
      <vt:lpstr>Oye – Young Adelaide Voices,  Neerpelt, Belgium</vt:lpstr>
      <vt:lpstr>Arrangement</vt:lpstr>
      <vt:lpstr>Diversity in Style</vt:lpstr>
      <vt:lpstr>Deo – Using Instruments</vt:lpstr>
      <vt:lpstr>Active Participation </vt:lpstr>
      <vt:lpstr>The Flops of the Fifties</vt:lpstr>
      <vt:lpstr>Active Participation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Explorations and Discoveries</dc:title>
  <dc:creator>KPDNS</dc:creator>
  <cp:lastModifiedBy>KPDNS</cp:lastModifiedBy>
  <cp:revision>31</cp:revision>
  <dcterms:created xsi:type="dcterms:W3CDTF">2012-08-25T03:23:47Z</dcterms:created>
  <dcterms:modified xsi:type="dcterms:W3CDTF">2012-08-25T18:35:39Z</dcterms:modified>
</cp:coreProperties>
</file>